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Canva Sans Bold" charset="1" panose="020B0803030501040103"/>
      <p:regular r:id="rId15"/>
    </p:embeddedFont>
    <p:embeddedFont>
      <p:font typeface="Calibri (MS)" charset="1" panose="020F0502020204030204"/>
      <p:regular r:id="rId16"/>
    </p:embeddedFont>
    <p:embeddedFont>
      <p:font typeface="Cambria Bold" charset="1" panose="02040803050406030204"/>
      <p:regular r:id="rId17"/>
    </p:embeddedFont>
    <p:embeddedFont>
      <p:font typeface="Calibri (MS) Bold" charset="1" panose="020F0702030404030204"/>
      <p:regular r:id="rId18"/>
    </p:embeddedFont>
    <p:embeddedFont>
      <p:font typeface="Inter Bold" charset="1" panose="02000503000000020004"/>
      <p:regular r:id="rId19"/>
    </p:embeddedFont>
    <p:embeddedFont>
      <p:font typeface="Poppins Bold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svg" Type="http://schemas.openxmlformats.org/officeDocument/2006/relationships/image"/><Relationship Id="rId11" Target="../media/image37.png" Type="http://schemas.openxmlformats.org/officeDocument/2006/relationships/image"/><Relationship Id="rId12" Target="../media/image38.svg" Type="http://schemas.openxmlformats.org/officeDocument/2006/relationships/image"/><Relationship Id="rId13" Target="../media/image39.png" Type="http://schemas.openxmlformats.org/officeDocument/2006/relationships/image"/><Relationship Id="rId14" Target="../media/image40.png" Type="http://schemas.openxmlformats.org/officeDocument/2006/relationships/image"/><Relationship Id="rId15" Target="../media/image41.png" Type="http://schemas.openxmlformats.org/officeDocument/2006/relationships/image"/><Relationship Id="rId16" Target="../media/image42.png" Type="http://schemas.openxmlformats.org/officeDocument/2006/relationships/image"/><Relationship Id="rId17" Target="../media/image43.png" Type="http://schemas.openxmlformats.org/officeDocument/2006/relationships/image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8691" cy="10354766"/>
          </a:xfrm>
          <a:custGeom>
            <a:avLst/>
            <a:gdLst/>
            <a:ahLst/>
            <a:cxnLst/>
            <a:rect r="r" b="b" t="t" l="l"/>
            <a:pathLst>
              <a:path h="10354766" w="18398691">
                <a:moveTo>
                  <a:pt x="0" y="0"/>
                </a:moveTo>
                <a:lnTo>
                  <a:pt x="18398691" y="0"/>
                </a:lnTo>
                <a:lnTo>
                  <a:pt x="18398691" y="10354766"/>
                </a:lnTo>
                <a:lnTo>
                  <a:pt x="0" y="103547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189333"/>
            <a:ext cx="18288000" cy="1097667"/>
            <a:chOff x="0" y="0"/>
            <a:chExt cx="4816593" cy="2890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89098"/>
            </a:xfrm>
            <a:custGeom>
              <a:avLst/>
              <a:gdLst/>
              <a:ahLst/>
              <a:cxnLst/>
              <a:rect r="r" b="b" t="t" l="l"/>
              <a:pathLst>
                <a:path h="28909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9098"/>
                  </a:lnTo>
                  <a:lnTo>
                    <a:pt x="0" y="289098"/>
                  </a:lnTo>
                  <a:close/>
                </a:path>
              </a:pathLst>
            </a:custGeom>
            <a:solidFill>
              <a:srgbClr val="1E222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16593" cy="336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158506" y="4564328"/>
            <a:ext cx="7270817" cy="115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17"/>
              </a:lnSpc>
            </a:pPr>
            <a:r>
              <a:rPr lang="en-US" sz="336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Trusted Partner for Industrial</a:t>
            </a:r>
            <a:r>
              <a:rPr lang="en-US" sz="336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l">
              <a:lnSpc>
                <a:spcPts val="4717"/>
              </a:lnSpc>
            </a:pPr>
            <a:r>
              <a:rPr lang="en-US" sz="3369" b="true">
                <a:solidFill>
                  <a:srgbClr val="EEBA2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Complete Cleaning Solutions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04210" y="9350765"/>
            <a:ext cx="3024357" cy="794750"/>
            <a:chOff x="0" y="0"/>
            <a:chExt cx="4032476" cy="105966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126533"/>
              <a:ext cx="779090" cy="779090"/>
            </a:xfrm>
            <a:custGeom>
              <a:avLst/>
              <a:gdLst/>
              <a:ahLst/>
              <a:cxnLst/>
              <a:rect r="r" b="b" t="t" l="l"/>
              <a:pathLst>
                <a:path h="779090" w="779090">
                  <a:moveTo>
                    <a:pt x="0" y="0"/>
                  </a:moveTo>
                  <a:lnTo>
                    <a:pt x="779090" y="0"/>
                  </a:lnTo>
                  <a:lnTo>
                    <a:pt x="779090" y="779091"/>
                  </a:lnTo>
                  <a:lnTo>
                    <a:pt x="0" y="779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1074011" y="-95250"/>
              <a:ext cx="2958465" cy="1154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Rich Professional </a:t>
              </a:r>
            </a:p>
            <a:p>
              <a:pPr algn="l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Experience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723967" y="9319220"/>
            <a:ext cx="2943614" cy="816321"/>
            <a:chOff x="0" y="0"/>
            <a:chExt cx="3924818" cy="108842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07842" cy="970381"/>
            </a:xfrm>
            <a:custGeom>
              <a:avLst/>
              <a:gdLst/>
              <a:ahLst/>
              <a:cxnLst/>
              <a:rect r="r" b="b" t="t" l="l"/>
              <a:pathLst>
                <a:path h="970381" w="807842">
                  <a:moveTo>
                    <a:pt x="0" y="0"/>
                  </a:moveTo>
                  <a:lnTo>
                    <a:pt x="807842" y="0"/>
                  </a:lnTo>
                  <a:lnTo>
                    <a:pt x="807842" y="970381"/>
                  </a:lnTo>
                  <a:lnTo>
                    <a:pt x="0" y="9703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1211146" y="-66489"/>
              <a:ext cx="2713673" cy="1154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Excellent Expert</a:t>
              </a:r>
            </a:p>
            <a:p>
              <a:pPr algn="l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Consulting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144000" y="9350765"/>
            <a:ext cx="3399404" cy="794750"/>
            <a:chOff x="0" y="0"/>
            <a:chExt cx="4532539" cy="105966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104229"/>
              <a:ext cx="890237" cy="704400"/>
            </a:xfrm>
            <a:custGeom>
              <a:avLst/>
              <a:gdLst/>
              <a:ahLst/>
              <a:cxnLst/>
              <a:rect r="r" b="b" t="t" l="l"/>
              <a:pathLst>
                <a:path h="704400" w="890237">
                  <a:moveTo>
                    <a:pt x="0" y="0"/>
                  </a:moveTo>
                  <a:lnTo>
                    <a:pt x="890237" y="0"/>
                  </a:lnTo>
                  <a:lnTo>
                    <a:pt x="890237" y="704400"/>
                  </a:lnTo>
                  <a:lnTo>
                    <a:pt x="0" y="70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1214028" y="-95250"/>
              <a:ext cx="3318510" cy="1154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Timely Execution of</a:t>
              </a:r>
            </a:p>
            <a:p>
              <a:pPr algn="l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Commitements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840710" y="9350765"/>
            <a:ext cx="3606832" cy="794750"/>
            <a:chOff x="0" y="0"/>
            <a:chExt cx="4809110" cy="105966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131449"/>
              <a:ext cx="639398" cy="649960"/>
            </a:xfrm>
            <a:custGeom>
              <a:avLst/>
              <a:gdLst/>
              <a:ahLst/>
              <a:cxnLst/>
              <a:rect r="r" b="b" t="t" l="l"/>
              <a:pathLst>
                <a:path h="649960" w="639398">
                  <a:moveTo>
                    <a:pt x="0" y="0"/>
                  </a:moveTo>
                  <a:lnTo>
                    <a:pt x="639398" y="0"/>
                  </a:lnTo>
                  <a:lnTo>
                    <a:pt x="639398" y="649960"/>
                  </a:lnTo>
                  <a:lnTo>
                    <a:pt x="0" y="649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884651" y="-95250"/>
              <a:ext cx="3924459" cy="1154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Excellent Customer </a:t>
              </a:r>
            </a:p>
            <a:p>
              <a:pPr algn="just">
                <a:lnSpc>
                  <a:spcPts val="3444"/>
                </a:lnSpc>
              </a:pPr>
              <a:r>
                <a:rPr lang="en-US" sz="246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Relationship &amp; Support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206494"/>
            <a:chOff x="0" y="0"/>
            <a:chExt cx="24417871" cy="16086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608696"/>
            </a:xfrm>
            <a:custGeom>
              <a:avLst/>
              <a:gdLst/>
              <a:ahLst/>
              <a:cxnLst/>
              <a:rect r="r" b="b" t="t" l="l"/>
              <a:pathLst>
                <a:path h="1608696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608696"/>
                  </a:lnTo>
                  <a:lnTo>
                    <a:pt x="0" y="1608696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74320" y="-844889"/>
            <a:ext cx="9144000" cy="3004227"/>
            <a:chOff x="0" y="0"/>
            <a:chExt cx="12192000" cy="40056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92000" cy="4005637"/>
            </a:xfrm>
            <a:custGeom>
              <a:avLst/>
              <a:gdLst/>
              <a:ahLst/>
              <a:cxnLst/>
              <a:rect r="r" b="b" t="t" l="l"/>
              <a:pathLst>
                <a:path h="4005637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4005637"/>
                  </a:lnTo>
                  <a:lnTo>
                    <a:pt x="0" y="40056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522" r="0" b="2090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2192000" cy="40151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WHO WE ARE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058400" y="181613"/>
            <a:ext cx="7863840" cy="1097280"/>
            <a:chOff x="0" y="0"/>
            <a:chExt cx="10485120" cy="14630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48512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0485120">
                  <a:moveTo>
                    <a:pt x="0" y="0"/>
                  </a:moveTo>
                  <a:lnTo>
                    <a:pt x="10485120" y="0"/>
                  </a:lnTo>
                  <a:lnTo>
                    <a:pt x="1048512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9642" r="0" b="-8964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10485120" cy="15201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3120"/>
                </a:lnSpc>
              </a:pPr>
              <a:r>
                <a:rPr lang="en-US" sz="26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About SUVID Solutions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33727" y="2279647"/>
            <a:ext cx="8242297" cy="7327897"/>
            <a:chOff x="0" y="0"/>
            <a:chExt cx="10989729" cy="977052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89690" cy="9770490"/>
            </a:xfrm>
            <a:custGeom>
              <a:avLst/>
              <a:gdLst/>
              <a:ahLst/>
              <a:cxnLst/>
              <a:rect r="r" b="b" t="t" l="l"/>
              <a:pathLst>
                <a:path h="9770490" w="10989690">
                  <a:moveTo>
                    <a:pt x="0" y="244221"/>
                  </a:moveTo>
                  <a:cubicBezTo>
                    <a:pt x="0" y="109347"/>
                    <a:pt x="109347" y="0"/>
                    <a:pt x="244221" y="0"/>
                  </a:cubicBezTo>
                  <a:lnTo>
                    <a:pt x="10745470" y="0"/>
                  </a:lnTo>
                  <a:cubicBezTo>
                    <a:pt x="10880344" y="0"/>
                    <a:pt x="10989690" y="109347"/>
                    <a:pt x="10989690" y="244221"/>
                  </a:cubicBezTo>
                  <a:lnTo>
                    <a:pt x="10989690" y="9526270"/>
                  </a:lnTo>
                  <a:cubicBezTo>
                    <a:pt x="10989690" y="9661144"/>
                    <a:pt x="10880344" y="9770490"/>
                    <a:pt x="10745470" y="9770490"/>
                  </a:cubicBezTo>
                  <a:lnTo>
                    <a:pt x="244221" y="9770490"/>
                  </a:lnTo>
                  <a:cubicBezTo>
                    <a:pt x="109347" y="9770491"/>
                    <a:pt x="0" y="9661144"/>
                    <a:pt x="0" y="9526270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914400" y="3931920"/>
            <a:ext cx="7680960" cy="4023360"/>
            <a:chOff x="0" y="0"/>
            <a:chExt cx="10241280" cy="53644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241280" cy="5364480"/>
            </a:xfrm>
            <a:custGeom>
              <a:avLst/>
              <a:gdLst/>
              <a:ahLst/>
              <a:cxnLst/>
              <a:rect r="r" b="b" t="t" l="l"/>
              <a:pathLst>
                <a:path h="5364480" w="10241280">
                  <a:moveTo>
                    <a:pt x="0" y="0"/>
                  </a:moveTo>
                  <a:lnTo>
                    <a:pt x="10241280" y="0"/>
                  </a:lnTo>
                  <a:lnTo>
                    <a:pt x="10241280" y="5364480"/>
                  </a:lnTo>
                  <a:lnTo>
                    <a:pt x="0" y="53644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7206" t="0" r="-17206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52400"/>
              <a:ext cx="10241280" cy="55168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032"/>
                </a:lnSpc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 SUVID, we are dedicated to transforming the way businesses approach cleanliness. As a leading supplier of industrial and commercial cleaning equipment, we deliver comprehensive solutions that elevate the standards of commercial spaces.</a:t>
              </a:r>
            </a:p>
            <a:p>
              <a:pPr algn="l">
                <a:lnSpc>
                  <a:spcPts val="4032"/>
                </a:lnSpc>
              </a:pPr>
            </a:p>
            <a:p>
              <a:pPr algn="l">
                <a:lnSpc>
                  <a:spcPts val="4032"/>
                </a:lnSpc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Our commitment to excellence, innovation, and sustainability sets us apart in the industry.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588503" y="2364743"/>
            <a:ext cx="3957323" cy="3225803"/>
            <a:chOff x="0" y="0"/>
            <a:chExt cx="5276431" cy="43010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276469" cy="4301109"/>
            </a:xfrm>
            <a:custGeom>
              <a:avLst/>
              <a:gdLst/>
              <a:ahLst/>
              <a:cxnLst/>
              <a:rect r="r" b="b" t="t" l="l"/>
              <a:pathLst>
                <a:path h="4301109" w="5276469">
                  <a:moveTo>
                    <a:pt x="0" y="245745"/>
                  </a:moveTo>
                  <a:cubicBezTo>
                    <a:pt x="0" y="109982"/>
                    <a:pt x="109982" y="0"/>
                    <a:pt x="245745" y="0"/>
                  </a:cubicBezTo>
                  <a:lnTo>
                    <a:pt x="5030724" y="0"/>
                  </a:lnTo>
                  <a:cubicBezTo>
                    <a:pt x="5166487" y="0"/>
                    <a:pt x="5276469" y="109982"/>
                    <a:pt x="5276469" y="245745"/>
                  </a:cubicBezTo>
                  <a:lnTo>
                    <a:pt x="5276469" y="4055364"/>
                  </a:lnTo>
                  <a:cubicBezTo>
                    <a:pt x="5276469" y="4191127"/>
                    <a:pt x="5166487" y="4301109"/>
                    <a:pt x="5030724" y="4301109"/>
                  </a:cubicBezTo>
                  <a:lnTo>
                    <a:pt x="245745" y="4301109"/>
                  </a:lnTo>
                  <a:cubicBezTo>
                    <a:pt x="109982" y="4301109"/>
                    <a:pt x="0" y="4191000"/>
                    <a:pt x="0" y="4055364"/>
                  </a:cubicBezTo>
                  <a:close/>
                </a:path>
              </a:pathLst>
            </a:custGeom>
            <a:solidFill>
              <a:srgbClr val="DDDDDD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9692640" y="1409484"/>
            <a:ext cx="3749040" cy="4404792"/>
            <a:chOff x="0" y="0"/>
            <a:chExt cx="4998720" cy="587305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998720" cy="5873055"/>
            </a:xfrm>
            <a:custGeom>
              <a:avLst/>
              <a:gdLst/>
              <a:ahLst/>
              <a:cxnLst/>
              <a:rect r="r" b="b" t="t" l="l"/>
              <a:pathLst>
                <a:path h="5873055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5873055"/>
                  </a:lnTo>
                  <a:lnTo>
                    <a:pt x="0" y="58730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14" r="0" b="67846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"/>
              <a:ext cx="4998720" cy="58825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sz="6000" b="true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780</a:t>
              </a:r>
              <a:r>
                <a:rPr lang="en-US" b="true" sz="60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+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692640" y="4297680"/>
            <a:ext cx="3749040" cy="914400"/>
            <a:chOff x="0" y="0"/>
            <a:chExt cx="4998720" cy="1219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99872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888" r="0" b="-29888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4998720" cy="12668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Total Projects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886183" y="2364743"/>
            <a:ext cx="3957323" cy="3225803"/>
            <a:chOff x="0" y="0"/>
            <a:chExt cx="5276431" cy="430107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276469" cy="4301109"/>
            </a:xfrm>
            <a:custGeom>
              <a:avLst/>
              <a:gdLst/>
              <a:ahLst/>
              <a:cxnLst/>
              <a:rect r="r" b="b" t="t" l="l"/>
              <a:pathLst>
                <a:path h="4301109" w="5276469">
                  <a:moveTo>
                    <a:pt x="0" y="245745"/>
                  </a:moveTo>
                  <a:cubicBezTo>
                    <a:pt x="0" y="109982"/>
                    <a:pt x="109982" y="0"/>
                    <a:pt x="245745" y="0"/>
                  </a:cubicBezTo>
                  <a:lnTo>
                    <a:pt x="5030724" y="0"/>
                  </a:lnTo>
                  <a:cubicBezTo>
                    <a:pt x="5166487" y="0"/>
                    <a:pt x="5276469" y="109982"/>
                    <a:pt x="5276469" y="245745"/>
                  </a:cubicBezTo>
                  <a:lnTo>
                    <a:pt x="5276469" y="4055364"/>
                  </a:lnTo>
                  <a:cubicBezTo>
                    <a:pt x="5276469" y="4191127"/>
                    <a:pt x="5166487" y="4301109"/>
                    <a:pt x="5030724" y="4301109"/>
                  </a:cubicBezTo>
                  <a:lnTo>
                    <a:pt x="245745" y="4301109"/>
                  </a:lnTo>
                  <a:cubicBezTo>
                    <a:pt x="109982" y="4301109"/>
                    <a:pt x="0" y="4191000"/>
                    <a:pt x="0" y="4055364"/>
                  </a:cubicBezTo>
                  <a:close/>
                </a:path>
              </a:pathLst>
            </a:custGeom>
            <a:solidFill>
              <a:srgbClr val="DDDDDD"/>
            </a:solidFill>
            <a:ln w="254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3990320" y="2926080"/>
            <a:ext cx="3749040" cy="1371600"/>
            <a:chOff x="0" y="0"/>
            <a:chExt cx="4998720" cy="1828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998720" cy="1828800"/>
            </a:xfrm>
            <a:custGeom>
              <a:avLst/>
              <a:gdLst/>
              <a:ahLst/>
              <a:cxnLst/>
              <a:rect r="r" b="b" t="t" l="l"/>
              <a:pathLst>
                <a:path h="18288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59" r="0" b="-3259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"/>
              <a:ext cx="499872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b="true" sz="60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45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990320" y="4297680"/>
            <a:ext cx="3749040" cy="914400"/>
            <a:chOff x="0" y="0"/>
            <a:chExt cx="4998720" cy="12192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9872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888" r="0" b="-29888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4998720" cy="12668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Expert Professionals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588503" y="6205223"/>
            <a:ext cx="3957323" cy="3225803"/>
            <a:chOff x="0" y="0"/>
            <a:chExt cx="5276431" cy="430107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276469" cy="4301109"/>
            </a:xfrm>
            <a:custGeom>
              <a:avLst/>
              <a:gdLst/>
              <a:ahLst/>
              <a:cxnLst/>
              <a:rect r="r" b="b" t="t" l="l"/>
              <a:pathLst>
                <a:path h="4301109" w="5276469">
                  <a:moveTo>
                    <a:pt x="0" y="245745"/>
                  </a:moveTo>
                  <a:cubicBezTo>
                    <a:pt x="0" y="109982"/>
                    <a:pt x="109982" y="0"/>
                    <a:pt x="245745" y="0"/>
                  </a:cubicBezTo>
                  <a:lnTo>
                    <a:pt x="5030724" y="0"/>
                  </a:lnTo>
                  <a:cubicBezTo>
                    <a:pt x="5166487" y="0"/>
                    <a:pt x="5276469" y="109982"/>
                    <a:pt x="5276469" y="245745"/>
                  </a:cubicBezTo>
                  <a:lnTo>
                    <a:pt x="5276469" y="4055364"/>
                  </a:lnTo>
                  <a:cubicBezTo>
                    <a:pt x="5276469" y="4191127"/>
                    <a:pt x="5166487" y="4301109"/>
                    <a:pt x="5030724" y="4301109"/>
                  </a:cubicBezTo>
                  <a:lnTo>
                    <a:pt x="245745" y="4301109"/>
                  </a:lnTo>
                  <a:cubicBezTo>
                    <a:pt x="109982" y="4301109"/>
                    <a:pt x="0" y="4191000"/>
                    <a:pt x="0" y="4055364"/>
                  </a:cubicBezTo>
                  <a:close/>
                </a:path>
              </a:pathLst>
            </a:custGeom>
            <a:solidFill>
              <a:srgbClr val="DDDDDD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9692640" y="5249964"/>
            <a:ext cx="3749040" cy="4404792"/>
            <a:chOff x="0" y="0"/>
            <a:chExt cx="4998720" cy="587305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998720" cy="5873055"/>
            </a:xfrm>
            <a:custGeom>
              <a:avLst/>
              <a:gdLst/>
              <a:ahLst/>
              <a:cxnLst/>
              <a:rect r="r" b="b" t="t" l="l"/>
              <a:pathLst>
                <a:path h="5873055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5873055"/>
                  </a:lnTo>
                  <a:lnTo>
                    <a:pt x="0" y="58730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14" r="0" b="67846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9525"/>
              <a:ext cx="4998720" cy="58825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sz="6000" b="true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350</a:t>
              </a:r>
              <a:r>
                <a:rPr lang="en-US" b="true" sz="60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+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9692640" y="8138160"/>
            <a:ext cx="3749040" cy="914400"/>
            <a:chOff x="0" y="0"/>
            <a:chExt cx="4998720" cy="12192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99872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888" r="0" b="-29888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47625"/>
              <a:ext cx="4998720" cy="12668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Turn Key Projects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886183" y="6205223"/>
            <a:ext cx="3957323" cy="3225803"/>
            <a:chOff x="0" y="0"/>
            <a:chExt cx="5276431" cy="4301071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276469" cy="4301109"/>
            </a:xfrm>
            <a:custGeom>
              <a:avLst/>
              <a:gdLst/>
              <a:ahLst/>
              <a:cxnLst/>
              <a:rect r="r" b="b" t="t" l="l"/>
              <a:pathLst>
                <a:path h="4301109" w="5276469">
                  <a:moveTo>
                    <a:pt x="0" y="245745"/>
                  </a:moveTo>
                  <a:cubicBezTo>
                    <a:pt x="0" y="109982"/>
                    <a:pt x="109982" y="0"/>
                    <a:pt x="245745" y="0"/>
                  </a:cubicBezTo>
                  <a:lnTo>
                    <a:pt x="5030724" y="0"/>
                  </a:lnTo>
                  <a:cubicBezTo>
                    <a:pt x="5166487" y="0"/>
                    <a:pt x="5276469" y="109982"/>
                    <a:pt x="5276469" y="245745"/>
                  </a:cubicBezTo>
                  <a:lnTo>
                    <a:pt x="5276469" y="4055364"/>
                  </a:lnTo>
                  <a:cubicBezTo>
                    <a:pt x="5276469" y="4191127"/>
                    <a:pt x="5166487" y="4301109"/>
                    <a:pt x="5030724" y="4301109"/>
                  </a:cubicBezTo>
                  <a:lnTo>
                    <a:pt x="245745" y="4301109"/>
                  </a:lnTo>
                  <a:cubicBezTo>
                    <a:pt x="109982" y="4301109"/>
                    <a:pt x="0" y="4191000"/>
                    <a:pt x="0" y="4055364"/>
                  </a:cubicBezTo>
                  <a:close/>
                </a:path>
              </a:pathLst>
            </a:custGeom>
            <a:solidFill>
              <a:srgbClr val="DDDDDD"/>
            </a:solidFill>
            <a:ln w="254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3990320" y="6766560"/>
            <a:ext cx="3749040" cy="1371600"/>
            <a:chOff x="0" y="0"/>
            <a:chExt cx="4998720" cy="1828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998720" cy="1828800"/>
            </a:xfrm>
            <a:custGeom>
              <a:avLst/>
              <a:gdLst/>
              <a:ahLst/>
              <a:cxnLst/>
              <a:rect r="r" b="b" t="t" l="l"/>
              <a:pathLst>
                <a:path h="18288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59" r="0" b="-3259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9525"/>
              <a:ext cx="499872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b="true" sz="60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27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3990320" y="8138160"/>
            <a:ext cx="3749040" cy="914400"/>
            <a:chOff x="0" y="0"/>
            <a:chExt cx="4998720" cy="12192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998720" cy="1219200"/>
            </a:xfrm>
            <a:custGeom>
              <a:avLst/>
              <a:gdLst/>
              <a:ahLst/>
              <a:cxnLst/>
              <a:rect r="r" b="b" t="t" l="l"/>
              <a:pathLst>
                <a:path h="1219200" w="4998720">
                  <a:moveTo>
                    <a:pt x="0" y="0"/>
                  </a:moveTo>
                  <a:lnTo>
                    <a:pt x="4998720" y="0"/>
                  </a:lnTo>
                  <a:lnTo>
                    <a:pt x="499872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888" r="0" b="-29888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47625"/>
              <a:ext cx="4998720" cy="12668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40"/>
                </a:lnSpc>
              </a:pPr>
              <a:r>
                <a:rPr lang="en-US" sz="22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Award Winnings</a:t>
              </a: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914400" y="2722055"/>
            <a:ext cx="6768584" cy="580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5"/>
              </a:lnSpc>
            </a:pPr>
            <a:r>
              <a:rPr lang="en-US" sz="339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SUVID Solutions Private Limited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359660"/>
            <a:chOff x="0" y="0"/>
            <a:chExt cx="24417871" cy="18128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812919"/>
            </a:xfrm>
            <a:custGeom>
              <a:avLst/>
              <a:gdLst/>
              <a:ahLst/>
              <a:cxnLst/>
              <a:rect r="r" b="b" t="t" l="l"/>
              <a:pathLst>
                <a:path h="1812919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812919"/>
                  </a:lnTo>
                  <a:lnTo>
                    <a:pt x="0" y="1812919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716000" y="-834980"/>
            <a:ext cx="9144000" cy="3004227"/>
            <a:chOff x="0" y="0"/>
            <a:chExt cx="12192000" cy="40056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92000" cy="4005637"/>
            </a:xfrm>
            <a:custGeom>
              <a:avLst/>
              <a:gdLst/>
              <a:ahLst/>
              <a:cxnLst/>
              <a:rect r="r" b="b" t="t" l="l"/>
              <a:pathLst>
                <a:path h="4005637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4005637"/>
                  </a:lnTo>
                  <a:lnTo>
                    <a:pt x="0" y="40056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9522" r="0" b="2090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2192000" cy="40151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INTRODUCTION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27383" y="2181863"/>
            <a:ext cx="7889243" cy="7157723"/>
            <a:chOff x="0" y="0"/>
            <a:chExt cx="10518991" cy="954363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518902" cy="9543542"/>
            </a:xfrm>
            <a:custGeom>
              <a:avLst/>
              <a:gdLst/>
              <a:ahLst/>
              <a:cxnLst/>
              <a:rect r="r" b="b" t="t" l="l"/>
              <a:pathLst>
                <a:path h="9543542" w="10518902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10225278" y="0"/>
                  </a:lnTo>
                  <a:cubicBezTo>
                    <a:pt x="10387457" y="0"/>
                    <a:pt x="10518902" y="131445"/>
                    <a:pt x="10518902" y="293624"/>
                  </a:cubicBezTo>
                  <a:lnTo>
                    <a:pt x="10518902" y="9249918"/>
                  </a:lnTo>
                  <a:cubicBezTo>
                    <a:pt x="10518902" y="9412098"/>
                    <a:pt x="10387457" y="9543542"/>
                    <a:pt x="10225278" y="9543542"/>
                  </a:cubicBezTo>
                  <a:lnTo>
                    <a:pt x="293624" y="9543542"/>
                  </a:lnTo>
                  <a:cubicBezTo>
                    <a:pt x="131445" y="9543669"/>
                    <a:pt x="0" y="9412097"/>
                    <a:pt x="0" y="9249918"/>
                  </a:cubicBezTo>
                  <a:close/>
                </a:path>
              </a:pathLst>
            </a:custGeom>
            <a:blipFill>
              <a:blip r:embed="rId3"/>
              <a:stretch>
                <a:fillRect l="-18216" t="0" r="-18216" b="0"/>
              </a:stretch>
            </a:blipFill>
            <a:ln w="25400" cap="sq">
              <a:solidFill>
                <a:srgbClr val="F06211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627383" y="9258300"/>
            <a:ext cx="7315200" cy="1097280"/>
            <a:chOff x="0" y="0"/>
            <a:chExt cx="9753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753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9900" r="0" b="-7990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9753600" cy="15011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0A4D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SWEEP1650E</a:t>
              </a:r>
            </a:p>
            <a:p>
              <a:pPr algn="ctr">
                <a:lnSpc>
                  <a:spcPts val="2400"/>
                </a:lnSpc>
              </a:pPr>
              <a:r>
                <a:rPr lang="en-US" sz="2000" b="true">
                  <a:solidFill>
                    <a:srgbClr val="0A4D2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Electric Ride-On Sweeper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084588" y="1398660"/>
            <a:ext cx="8778240" cy="2347317"/>
            <a:chOff x="0" y="0"/>
            <a:chExt cx="11704320" cy="312975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704320" cy="3129756"/>
            </a:xfrm>
            <a:custGeom>
              <a:avLst/>
              <a:gdLst/>
              <a:ahLst/>
              <a:cxnLst/>
              <a:rect r="r" b="b" t="t" l="l"/>
              <a:pathLst>
                <a:path h="3129756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3129756"/>
                  </a:lnTo>
                  <a:lnTo>
                    <a:pt x="0" y="31297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390" r="0" b="7654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11704320" cy="31392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40"/>
                </a:lnSpc>
              </a:pPr>
              <a:r>
                <a:rPr lang="en-US" sz="3200" b="true">
                  <a:solidFill>
                    <a:srgbClr val="F06211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High Performance Ride-on  Electric Sweeper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908253" y="3718352"/>
            <a:ext cx="8778240" cy="5539948"/>
            <a:chOff x="0" y="0"/>
            <a:chExt cx="11704320" cy="73865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704320" cy="7386598"/>
            </a:xfrm>
            <a:custGeom>
              <a:avLst/>
              <a:gdLst/>
              <a:ahLst/>
              <a:cxnLst/>
              <a:rect r="r" b="b" t="t" l="l"/>
              <a:pathLst>
                <a:path h="7386598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7386598"/>
                  </a:lnTo>
                  <a:lnTo>
                    <a:pt x="0" y="738659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227" t="0" r="-46227" b="-1884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0"/>
              <a:ext cx="11704320" cy="75770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Top-tier electric ride-on sweeper by SUVID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Powered by (Li-ion)76.8V / 300Ah long-lasting battery system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Sweeping capacity of up to 18,150 m²/hr @11kmph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620-litre integrated dust with High Dump Facilities Upto 1.56m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1650 mm sweeping width for maximum coverage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High vacuum power – 20 mbar blower for dust removal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Premium Hydraulic pump for consistent performance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Zero emissions – suitable for Both Indoor &amp; Outdoor Applications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Overhead Guard cabin for operator comfort</a:t>
              </a:r>
            </a:p>
            <a:p>
              <a:pPr algn="l" marL="518160" indent="-259080" lvl="1">
                <a:lnSpc>
                  <a:spcPts val="4440"/>
                </a:lnSpc>
                <a:buFont typeface="Arial"/>
                <a:buChar char="•"/>
              </a:pPr>
              <a:r>
                <a:rPr lang="en-US" sz="24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Excellent for all type of Roads &amp; Surfaces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9084588" y="2938519"/>
            <a:ext cx="2130385" cy="807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69"/>
              </a:lnSpc>
            </a:pPr>
            <a:r>
              <a:rPr lang="en-US" b="true" sz="2335" spc="95">
                <a:solidFill>
                  <a:srgbClr val="1A1615"/>
                </a:solidFill>
                <a:latin typeface="Inter Bold"/>
                <a:ea typeface="Inter Bold"/>
                <a:cs typeface="Inter Bold"/>
                <a:sym typeface="Inter Bold"/>
              </a:rPr>
              <a:t>SWEEP1650E </a:t>
            </a:r>
          </a:p>
          <a:p>
            <a:pPr algn="ctr">
              <a:lnSpc>
                <a:spcPts val="3269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413502" y="197485"/>
            <a:ext cx="3014424" cy="83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b="true" sz="440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SWEEP1650E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346734"/>
            <a:chOff x="0" y="0"/>
            <a:chExt cx="24417871" cy="17956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795684"/>
            </a:xfrm>
            <a:custGeom>
              <a:avLst/>
              <a:gdLst/>
              <a:ahLst/>
              <a:cxnLst/>
              <a:rect r="r" b="b" t="t" l="l"/>
              <a:pathLst>
                <a:path h="1795684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795684"/>
                  </a:lnTo>
                  <a:lnTo>
                    <a:pt x="0" y="1795684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71346" y="-956249"/>
            <a:ext cx="6275758" cy="3226371"/>
            <a:chOff x="0" y="0"/>
            <a:chExt cx="8367678" cy="43018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67678" cy="4301827"/>
            </a:xfrm>
            <a:custGeom>
              <a:avLst/>
              <a:gdLst/>
              <a:ahLst/>
              <a:cxnLst/>
              <a:rect r="r" b="b" t="t" l="l"/>
              <a:pathLst>
                <a:path h="4301827" w="8367678">
                  <a:moveTo>
                    <a:pt x="0" y="0"/>
                  </a:moveTo>
                  <a:lnTo>
                    <a:pt x="8367678" y="0"/>
                  </a:lnTo>
                  <a:lnTo>
                    <a:pt x="8367678" y="4301827"/>
                  </a:lnTo>
                  <a:lnTo>
                    <a:pt x="0" y="43018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846" r="-74844" b="1530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8367678" cy="43113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SALIENT FEATURES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087175" y="112030"/>
            <a:ext cx="7680960" cy="1097280"/>
            <a:chOff x="0" y="0"/>
            <a:chExt cx="10241280" cy="14630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4128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0241280">
                  <a:moveTo>
                    <a:pt x="0" y="0"/>
                  </a:moveTo>
                  <a:lnTo>
                    <a:pt x="10241280" y="0"/>
                  </a:lnTo>
                  <a:lnTo>
                    <a:pt x="1024128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024128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3839"/>
                </a:lnSpc>
              </a:pPr>
              <a:r>
                <a:rPr lang="en-US" sz="31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SWEEP1650E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2697" y="9588503"/>
            <a:ext cx="18313403" cy="720347"/>
            <a:chOff x="0" y="0"/>
            <a:chExt cx="24417871" cy="9604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17910" cy="960501"/>
            </a:xfrm>
            <a:custGeom>
              <a:avLst/>
              <a:gdLst/>
              <a:ahLst/>
              <a:cxnLst/>
              <a:rect r="r" b="b" t="t" l="l"/>
              <a:pathLst>
                <a:path h="96050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960501"/>
                  </a:lnTo>
                  <a:lnTo>
                    <a:pt x="0" y="960501"/>
                  </a:lnTo>
                  <a:close/>
                </a:path>
              </a:pathLst>
            </a:custGeom>
            <a:solidFill>
              <a:srgbClr val="1A1615"/>
            </a:solidFill>
            <a:ln w="25400" cap="sq">
              <a:solidFill>
                <a:srgbClr val="1A1615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365760" y="9619488"/>
            <a:ext cx="17556480" cy="640080"/>
            <a:chOff x="0" y="0"/>
            <a:chExt cx="23408640" cy="8534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408639" cy="853440"/>
            </a:xfrm>
            <a:custGeom>
              <a:avLst/>
              <a:gdLst/>
              <a:ahLst/>
              <a:cxnLst/>
              <a:rect r="r" b="b" t="t" l="l"/>
              <a:pathLst>
                <a:path h="853440" w="23408639">
                  <a:moveTo>
                    <a:pt x="0" y="0"/>
                  </a:moveTo>
                  <a:lnTo>
                    <a:pt x="23408639" y="0"/>
                  </a:lnTo>
                  <a:lnTo>
                    <a:pt x="23408639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84446" r="0" b="-48444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3408640" cy="89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1650mm Sweeping Width  |  20m bar Suction Power  |  18,150 m²/hr @ 11 kmph|  Filter Area 10.8m²  |Dump Height 1560mm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17170" y="2038888"/>
            <a:ext cx="5645401" cy="7266271"/>
            <a:chOff x="0" y="0"/>
            <a:chExt cx="7527201" cy="96883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432050" y="7071874"/>
            <a:ext cx="3134363" cy="86732"/>
            <a:chOff x="0" y="0"/>
            <a:chExt cx="4179151" cy="11564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304948" y="7166078"/>
            <a:ext cx="5266944" cy="2092222"/>
            <a:chOff x="0" y="0"/>
            <a:chExt cx="7022592" cy="278963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Advanced automatic cleaning system keeps the dust filter clean, ensuring consistent suction and reduced maintenance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20340" y="2270122"/>
            <a:ext cx="5036159" cy="3358872"/>
            <a:chOff x="0" y="0"/>
            <a:chExt cx="6714879" cy="447849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714968" cy="4478585"/>
            </a:xfrm>
            <a:custGeom>
              <a:avLst/>
              <a:gdLst/>
              <a:ahLst/>
              <a:cxnLst/>
              <a:rect r="r" b="b" t="t" l="l"/>
              <a:pathLst>
                <a:path h="4478585" w="6714968">
                  <a:moveTo>
                    <a:pt x="0" y="193694"/>
                  </a:moveTo>
                  <a:cubicBezTo>
                    <a:pt x="0" y="86673"/>
                    <a:pt x="83589" y="0"/>
                    <a:pt x="186803" y="0"/>
                  </a:cubicBezTo>
                  <a:lnTo>
                    <a:pt x="6528161" y="0"/>
                  </a:lnTo>
                  <a:cubicBezTo>
                    <a:pt x="6631254" y="0"/>
                    <a:pt x="6714968" y="86673"/>
                    <a:pt x="6714968" y="193694"/>
                  </a:cubicBezTo>
                  <a:lnTo>
                    <a:pt x="6714968" y="4284890"/>
                  </a:lnTo>
                  <a:cubicBezTo>
                    <a:pt x="6714968" y="4391786"/>
                    <a:pt x="6631375" y="4478585"/>
                    <a:pt x="6528161" y="4478585"/>
                  </a:cubicBezTo>
                  <a:lnTo>
                    <a:pt x="186803" y="4478585"/>
                  </a:lnTo>
                  <a:cubicBezTo>
                    <a:pt x="83589" y="4478458"/>
                    <a:pt x="0" y="4391786"/>
                    <a:pt x="0" y="4284890"/>
                  </a:cubicBezTo>
                  <a:close/>
                </a:path>
              </a:pathLst>
            </a:custGeom>
            <a:blipFill>
              <a:blip r:embed="rId3"/>
              <a:stretch>
                <a:fillRect l="0" t="-542" r="0" b="-48486"/>
              </a:stretch>
            </a:blipFill>
            <a:ln w="12700" cap="sq">
              <a:solidFill>
                <a:srgbClr val="1A7A45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2498572" y="5452600"/>
            <a:ext cx="5266944" cy="1900743"/>
            <a:chOff x="0" y="0"/>
            <a:chExt cx="7022592" cy="253432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022592" cy="2534325"/>
            </a:xfrm>
            <a:custGeom>
              <a:avLst/>
              <a:gdLst/>
              <a:ahLst/>
              <a:cxnLst/>
              <a:rect r="r" b="b" t="t" l="l"/>
              <a:pathLst>
                <a:path h="2534325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534325"/>
                  </a:lnTo>
                  <a:lnTo>
                    <a:pt x="0" y="253432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128" r="0" b="17142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7022592" cy="2591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588"/>
                </a:lnSpc>
              </a:pPr>
              <a:r>
                <a:rPr lang="en-US" b="true" sz="2600">
                  <a:solidFill>
                    <a:srgbClr val="F06211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76.8V / 400Ah Battery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276839" y="2038888"/>
            <a:ext cx="5645401" cy="7266271"/>
            <a:chOff x="0" y="0"/>
            <a:chExt cx="7527201" cy="9688361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3644496" y="7071874"/>
            <a:ext cx="3134363" cy="86732"/>
            <a:chOff x="0" y="0"/>
            <a:chExt cx="4179151" cy="11564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578205" y="7274929"/>
            <a:ext cx="5266944" cy="2092222"/>
            <a:chOff x="0" y="0"/>
            <a:chExt cx="7022592" cy="278963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Ergonomic battery trolley enables fast, safe, and hassle-free battery replacement, minimizing downtime and maximizing machine availability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667209" y="2270122"/>
            <a:ext cx="4929670" cy="3429166"/>
            <a:chOff x="0" y="0"/>
            <a:chExt cx="800833" cy="55707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00833" cy="557074"/>
            </a:xfrm>
            <a:custGeom>
              <a:avLst/>
              <a:gdLst/>
              <a:ahLst/>
              <a:cxnLst/>
              <a:rect r="r" b="b" t="t" l="l"/>
              <a:pathLst>
                <a:path h="557074" w="800833">
                  <a:moveTo>
                    <a:pt x="31409" y="0"/>
                  </a:moveTo>
                  <a:lnTo>
                    <a:pt x="769423" y="0"/>
                  </a:lnTo>
                  <a:cubicBezTo>
                    <a:pt x="786770" y="0"/>
                    <a:pt x="800833" y="14063"/>
                    <a:pt x="800833" y="31409"/>
                  </a:cubicBezTo>
                  <a:lnTo>
                    <a:pt x="800833" y="525664"/>
                  </a:lnTo>
                  <a:cubicBezTo>
                    <a:pt x="800833" y="543011"/>
                    <a:pt x="786770" y="557074"/>
                    <a:pt x="769423" y="557074"/>
                  </a:cubicBezTo>
                  <a:lnTo>
                    <a:pt x="31409" y="557074"/>
                  </a:lnTo>
                  <a:cubicBezTo>
                    <a:pt x="14063" y="557074"/>
                    <a:pt x="0" y="543011"/>
                    <a:pt x="0" y="525664"/>
                  </a:cubicBezTo>
                  <a:lnTo>
                    <a:pt x="0" y="31409"/>
                  </a:lnTo>
                  <a:cubicBezTo>
                    <a:pt x="0" y="14063"/>
                    <a:pt x="14063" y="0"/>
                    <a:pt x="3140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3028" r="0" b="-3028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6247005" y="2038888"/>
            <a:ext cx="5645401" cy="7266271"/>
            <a:chOff x="0" y="0"/>
            <a:chExt cx="7527201" cy="968836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7502523" y="7071874"/>
            <a:ext cx="3134363" cy="86732"/>
            <a:chOff x="0" y="0"/>
            <a:chExt cx="4179151" cy="11564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6436233" y="7212936"/>
            <a:ext cx="5266944" cy="2092222"/>
            <a:chOff x="0" y="0"/>
            <a:chExt cx="7022592" cy="278963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620L hydraulic hopper delivers quick unloading and improved operational efficiency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7111088" y="2199828"/>
            <a:ext cx="3917234" cy="3429166"/>
          </a:xfrm>
          <a:custGeom>
            <a:avLst/>
            <a:gdLst/>
            <a:ahLst/>
            <a:cxnLst/>
            <a:rect r="r" b="b" t="t" l="l"/>
            <a:pathLst>
              <a:path h="3429166" w="3917234">
                <a:moveTo>
                  <a:pt x="0" y="0"/>
                </a:moveTo>
                <a:lnTo>
                  <a:pt x="3917234" y="0"/>
                </a:lnTo>
                <a:lnTo>
                  <a:pt x="3917234" y="3429166"/>
                </a:lnTo>
                <a:lnTo>
                  <a:pt x="0" y="3429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63" r="0" b="-9631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2578205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Battery Trolley Exchange System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547104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Hydraulic High Dump Hopper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406398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Automatic Dust Filter Cleaning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346734"/>
            <a:chOff x="0" y="0"/>
            <a:chExt cx="24417871" cy="17956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795684"/>
            </a:xfrm>
            <a:custGeom>
              <a:avLst/>
              <a:gdLst/>
              <a:ahLst/>
              <a:cxnLst/>
              <a:rect r="r" b="b" t="t" l="l"/>
              <a:pathLst>
                <a:path h="1795684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795684"/>
                  </a:lnTo>
                  <a:lnTo>
                    <a:pt x="0" y="1795684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71346" y="-956249"/>
            <a:ext cx="6275758" cy="3226371"/>
            <a:chOff x="0" y="0"/>
            <a:chExt cx="8367678" cy="43018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67678" cy="4301827"/>
            </a:xfrm>
            <a:custGeom>
              <a:avLst/>
              <a:gdLst/>
              <a:ahLst/>
              <a:cxnLst/>
              <a:rect r="r" b="b" t="t" l="l"/>
              <a:pathLst>
                <a:path h="4301827" w="8367678">
                  <a:moveTo>
                    <a:pt x="0" y="0"/>
                  </a:moveTo>
                  <a:lnTo>
                    <a:pt x="8367678" y="0"/>
                  </a:lnTo>
                  <a:lnTo>
                    <a:pt x="8367678" y="4301827"/>
                  </a:lnTo>
                  <a:lnTo>
                    <a:pt x="0" y="43018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846" r="-74844" b="1530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8367678" cy="43113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SALIENT FEATURES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087175" y="112030"/>
            <a:ext cx="7680960" cy="1097280"/>
            <a:chOff x="0" y="0"/>
            <a:chExt cx="10241280" cy="14630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4128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0241280">
                  <a:moveTo>
                    <a:pt x="0" y="0"/>
                  </a:moveTo>
                  <a:lnTo>
                    <a:pt x="10241280" y="0"/>
                  </a:lnTo>
                  <a:lnTo>
                    <a:pt x="1024128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024128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3839"/>
                </a:lnSpc>
              </a:pPr>
              <a:r>
                <a:rPr lang="en-US" sz="31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SWEEP1650E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2697" y="9588503"/>
            <a:ext cx="18313403" cy="720347"/>
            <a:chOff x="0" y="0"/>
            <a:chExt cx="24417871" cy="9604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17910" cy="960501"/>
            </a:xfrm>
            <a:custGeom>
              <a:avLst/>
              <a:gdLst/>
              <a:ahLst/>
              <a:cxnLst/>
              <a:rect r="r" b="b" t="t" l="l"/>
              <a:pathLst>
                <a:path h="96050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960501"/>
                  </a:lnTo>
                  <a:lnTo>
                    <a:pt x="0" y="960501"/>
                  </a:lnTo>
                  <a:close/>
                </a:path>
              </a:pathLst>
            </a:custGeom>
            <a:solidFill>
              <a:srgbClr val="1A1615"/>
            </a:solidFill>
            <a:ln w="254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365760" y="9619488"/>
            <a:ext cx="17556480" cy="640080"/>
            <a:chOff x="0" y="0"/>
            <a:chExt cx="23408640" cy="8534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408639" cy="853440"/>
            </a:xfrm>
            <a:custGeom>
              <a:avLst/>
              <a:gdLst/>
              <a:ahLst/>
              <a:cxnLst/>
              <a:rect r="r" b="b" t="t" l="l"/>
              <a:pathLst>
                <a:path h="853440" w="23408639">
                  <a:moveTo>
                    <a:pt x="0" y="0"/>
                  </a:moveTo>
                  <a:lnTo>
                    <a:pt x="23408639" y="0"/>
                  </a:lnTo>
                  <a:lnTo>
                    <a:pt x="23408639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84446" r="0" b="-48444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3408640" cy="89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Height Upto Cabin 2010mm</a:t>
              </a: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 |  Overhead Guard  | Gradability 18% |  1820 kg Machine Weight  | Hydraulic Operations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17170" y="2038888"/>
            <a:ext cx="5645401" cy="7266271"/>
            <a:chOff x="0" y="0"/>
            <a:chExt cx="7527201" cy="96883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432050" y="7071874"/>
            <a:ext cx="3134363" cy="86732"/>
            <a:chOff x="0" y="0"/>
            <a:chExt cx="4179151" cy="11564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304948" y="7166078"/>
            <a:ext cx="5266944" cy="2092222"/>
            <a:chOff x="0" y="0"/>
            <a:chExt cx="7022592" cy="278963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High-efficie</a:t>
              </a: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ncy 73.6V / 300Ah Li-ion battery with 22.08 kWh capacity and an 84V / 35A smart charger for extended runtime and fast charging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498572" y="5452600"/>
            <a:ext cx="5266944" cy="1900743"/>
            <a:chOff x="0" y="0"/>
            <a:chExt cx="7022592" cy="253432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022592" cy="2534325"/>
            </a:xfrm>
            <a:custGeom>
              <a:avLst/>
              <a:gdLst/>
              <a:ahLst/>
              <a:cxnLst/>
              <a:rect r="r" b="b" t="t" l="l"/>
              <a:pathLst>
                <a:path h="2534325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534325"/>
                  </a:lnTo>
                  <a:lnTo>
                    <a:pt x="0" y="253432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128" r="0" b="17142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7022592" cy="2591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588"/>
                </a:lnSpc>
              </a:pPr>
              <a:r>
                <a:rPr lang="en-US" b="true" sz="2600">
                  <a:solidFill>
                    <a:srgbClr val="F06211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76.8V / 400Ah Battery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276839" y="2038888"/>
            <a:ext cx="5645401" cy="7266271"/>
            <a:chOff x="0" y="0"/>
            <a:chExt cx="7527201" cy="9688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3644496" y="7071874"/>
            <a:ext cx="3134363" cy="86732"/>
            <a:chOff x="0" y="0"/>
            <a:chExt cx="4179151" cy="115642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2568680" y="6948228"/>
            <a:ext cx="5266944" cy="2092222"/>
            <a:chOff x="0" y="0"/>
            <a:chExt cx="7022592" cy="278963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Ergonomic control panel ensures easy operation, enhanced comfort, and improved productivity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6247005" y="2038888"/>
            <a:ext cx="5645401" cy="7266271"/>
            <a:chOff x="0" y="0"/>
            <a:chExt cx="7527201" cy="968836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7502523" y="7071874"/>
            <a:ext cx="3134363" cy="86732"/>
            <a:chOff x="0" y="0"/>
            <a:chExt cx="4179151" cy="11564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6436233" y="6948228"/>
            <a:ext cx="5266944" cy="2092222"/>
            <a:chOff x="0" y="0"/>
            <a:chExt cx="7022592" cy="278963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Robust</a:t>
              </a: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overhead guard with safety lighting, rear-view mirror, and warning horn ensures enhanced operator safety and visibility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6682220" y="2270122"/>
            <a:ext cx="4863819" cy="3358872"/>
          </a:xfrm>
          <a:custGeom>
            <a:avLst/>
            <a:gdLst/>
            <a:ahLst/>
            <a:cxnLst/>
            <a:rect r="r" b="b" t="t" l="l"/>
            <a:pathLst>
              <a:path h="3358872" w="4863819">
                <a:moveTo>
                  <a:pt x="0" y="0"/>
                </a:moveTo>
                <a:lnTo>
                  <a:pt x="4863818" y="0"/>
                </a:lnTo>
                <a:lnTo>
                  <a:pt x="4863818" y="3358872"/>
                </a:lnTo>
                <a:lnTo>
                  <a:pt x="0" y="33588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562" t="0" r="-15566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304948" y="2270122"/>
            <a:ext cx="5718739" cy="3812492"/>
          </a:xfrm>
          <a:custGeom>
            <a:avLst/>
            <a:gdLst/>
            <a:ahLst/>
            <a:cxnLst/>
            <a:rect r="r" b="b" t="t" l="l"/>
            <a:pathLst>
              <a:path h="3812492" w="5718739">
                <a:moveTo>
                  <a:pt x="0" y="0"/>
                </a:moveTo>
                <a:lnTo>
                  <a:pt x="5718738" y="0"/>
                </a:lnTo>
                <a:lnTo>
                  <a:pt x="5718738" y="3812492"/>
                </a:lnTo>
                <a:lnTo>
                  <a:pt x="0" y="38124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2661042" y="4238496"/>
            <a:ext cx="4942003" cy="1810009"/>
          </a:xfrm>
          <a:custGeom>
            <a:avLst/>
            <a:gdLst/>
            <a:ahLst/>
            <a:cxnLst/>
            <a:rect r="r" b="b" t="t" l="l"/>
            <a:pathLst>
              <a:path h="1810009" w="4942003">
                <a:moveTo>
                  <a:pt x="0" y="0"/>
                </a:moveTo>
                <a:lnTo>
                  <a:pt x="4942003" y="0"/>
                </a:lnTo>
                <a:lnTo>
                  <a:pt x="4942003" y="1810008"/>
                </a:lnTo>
                <a:lnTo>
                  <a:pt x="0" y="18100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3756975" y="2318884"/>
            <a:ext cx="2685130" cy="2148870"/>
          </a:xfrm>
          <a:custGeom>
            <a:avLst/>
            <a:gdLst/>
            <a:ahLst/>
            <a:cxnLst/>
            <a:rect r="r" b="b" t="t" l="l"/>
            <a:pathLst>
              <a:path h="2148870" w="2685130">
                <a:moveTo>
                  <a:pt x="0" y="0"/>
                </a:moveTo>
                <a:lnTo>
                  <a:pt x="2685129" y="0"/>
                </a:lnTo>
                <a:lnTo>
                  <a:pt x="2685129" y="2148870"/>
                </a:lnTo>
                <a:lnTo>
                  <a:pt x="0" y="21488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12578205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Oper</a:t>
            </a:r>
            <a:r>
              <a:rPr lang="en-US" b="true" sz="2600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ator Control Panel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547104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Overhead Guard &amp; Safety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06398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73.6V / 300Ah Li-ion Battery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346734"/>
            <a:chOff x="0" y="0"/>
            <a:chExt cx="24417871" cy="17956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795684"/>
            </a:xfrm>
            <a:custGeom>
              <a:avLst/>
              <a:gdLst/>
              <a:ahLst/>
              <a:cxnLst/>
              <a:rect r="r" b="b" t="t" l="l"/>
              <a:pathLst>
                <a:path h="1795684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795684"/>
                  </a:lnTo>
                  <a:lnTo>
                    <a:pt x="0" y="1795684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71346" y="-956249"/>
            <a:ext cx="6275758" cy="3226371"/>
            <a:chOff x="0" y="0"/>
            <a:chExt cx="8367678" cy="43018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67678" cy="4301827"/>
            </a:xfrm>
            <a:custGeom>
              <a:avLst/>
              <a:gdLst/>
              <a:ahLst/>
              <a:cxnLst/>
              <a:rect r="r" b="b" t="t" l="l"/>
              <a:pathLst>
                <a:path h="4301827" w="8367678">
                  <a:moveTo>
                    <a:pt x="0" y="0"/>
                  </a:moveTo>
                  <a:lnTo>
                    <a:pt x="8367678" y="0"/>
                  </a:lnTo>
                  <a:lnTo>
                    <a:pt x="8367678" y="4301827"/>
                  </a:lnTo>
                  <a:lnTo>
                    <a:pt x="0" y="43018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7846" r="-74844" b="1530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8367678" cy="43113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SALIENT FEATURES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087175" y="112030"/>
            <a:ext cx="7680960" cy="1097280"/>
            <a:chOff x="0" y="0"/>
            <a:chExt cx="10241280" cy="14630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4128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0241280">
                  <a:moveTo>
                    <a:pt x="0" y="0"/>
                  </a:moveTo>
                  <a:lnTo>
                    <a:pt x="10241280" y="0"/>
                  </a:lnTo>
                  <a:lnTo>
                    <a:pt x="1024128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024128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3839"/>
                </a:lnSpc>
              </a:pPr>
              <a:r>
                <a:rPr lang="en-US" sz="31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SWEEP1650E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2697" y="9588503"/>
            <a:ext cx="18313403" cy="720347"/>
            <a:chOff x="0" y="0"/>
            <a:chExt cx="24417871" cy="9604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17910" cy="960501"/>
            </a:xfrm>
            <a:custGeom>
              <a:avLst/>
              <a:gdLst/>
              <a:ahLst/>
              <a:cxnLst/>
              <a:rect r="r" b="b" t="t" l="l"/>
              <a:pathLst>
                <a:path h="960501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960501"/>
                  </a:lnTo>
                  <a:lnTo>
                    <a:pt x="0" y="960501"/>
                  </a:lnTo>
                  <a:close/>
                </a:path>
              </a:pathLst>
            </a:custGeom>
            <a:solidFill>
              <a:srgbClr val="1A1615"/>
            </a:solidFill>
            <a:ln w="254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82697" y="9600434"/>
            <a:ext cx="17995759" cy="640080"/>
            <a:chOff x="0" y="0"/>
            <a:chExt cx="23994345" cy="8534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994345" cy="853440"/>
            </a:xfrm>
            <a:custGeom>
              <a:avLst/>
              <a:gdLst/>
              <a:ahLst/>
              <a:cxnLst/>
              <a:rect r="r" b="b" t="t" l="l"/>
              <a:pathLst>
                <a:path h="853440" w="23994345">
                  <a:moveTo>
                    <a:pt x="0" y="0"/>
                  </a:moveTo>
                  <a:lnTo>
                    <a:pt x="23994345" y="0"/>
                  </a:lnTo>
                  <a:lnTo>
                    <a:pt x="23994345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84446" r="2441" b="-48444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3994345" cy="89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Width Without </a:t>
              </a: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Side Broom 1505mm</a:t>
              </a:r>
              <a:r>
                <a:rPr lang="en-US" sz="2000" spc="1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|  Side Broom Diameter 660mm  | Gradability 18% |  1820 kg Machine Weight  | Main Broom Length 1220mm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17170" y="2038888"/>
            <a:ext cx="5645401" cy="7266271"/>
            <a:chOff x="0" y="0"/>
            <a:chExt cx="7527201" cy="96883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432050" y="7071874"/>
            <a:ext cx="3134363" cy="86732"/>
            <a:chOff x="0" y="0"/>
            <a:chExt cx="4179151" cy="11564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304948" y="7166078"/>
            <a:ext cx="5266944" cy="2092222"/>
            <a:chOff x="0" y="0"/>
            <a:chExt cx="7022592" cy="278963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Optimized</a:t>
              </a: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control system delivers comfortable handling, easy operation, and greater efficiency.</a:t>
              </a:r>
            </a:p>
            <a:p>
              <a:pPr algn="ctr">
                <a:lnSpc>
                  <a:spcPts val="343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498572" y="5452600"/>
            <a:ext cx="5266944" cy="1900743"/>
            <a:chOff x="0" y="0"/>
            <a:chExt cx="7022592" cy="253432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022592" cy="2534325"/>
            </a:xfrm>
            <a:custGeom>
              <a:avLst/>
              <a:gdLst/>
              <a:ahLst/>
              <a:cxnLst/>
              <a:rect r="r" b="b" t="t" l="l"/>
              <a:pathLst>
                <a:path h="2534325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534325"/>
                  </a:lnTo>
                  <a:lnTo>
                    <a:pt x="0" y="253432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128" r="0" b="17142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7022592" cy="2591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588"/>
                </a:lnSpc>
              </a:pPr>
              <a:r>
                <a:rPr lang="en-US" b="true" sz="2600">
                  <a:solidFill>
                    <a:srgbClr val="F06211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76.8V / 400Ah Battery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276839" y="2038888"/>
            <a:ext cx="5645401" cy="7266271"/>
            <a:chOff x="0" y="0"/>
            <a:chExt cx="7527201" cy="9688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3644496" y="7071874"/>
            <a:ext cx="3134363" cy="86732"/>
            <a:chOff x="0" y="0"/>
            <a:chExt cx="4179151" cy="115642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2498572" y="6948228"/>
            <a:ext cx="5266944" cy="2092222"/>
            <a:chOff x="0" y="0"/>
            <a:chExt cx="7022592" cy="278963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Actuat</a:t>
              </a: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or-based lifting system provides precise main brush height adjustment for efficient cleaning performance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6247005" y="2038888"/>
            <a:ext cx="5645401" cy="7266271"/>
            <a:chOff x="0" y="0"/>
            <a:chExt cx="7527201" cy="968836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7527163" cy="9688326"/>
            </a:xfrm>
            <a:custGeom>
              <a:avLst/>
              <a:gdLst/>
              <a:ahLst/>
              <a:cxnLst/>
              <a:rect r="r" b="b" t="t" l="l"/>
              <a:pathLst>
                <a:path h="9688326" w="7527163">
                  <a:moveTo>
                    <a:pt x="0" y="270523"/>
                  </a:moveTo>
                  <a:cubicBezTo>
                    <a:pt x="0" y="121144"/>
                    <a:pt x="131318" y="0"/>
                    <a:pt x="293243" y="0"/>
                  </a:cubicBezTo>
                  <a:lnTo>
                    <a:pt x="7233920" y="0"/>
                  </a:lnTo>
                  <a:cubicBezTo>
                    <a:pt x="7395845" y="0"/>
                    <a:pt x="7527163" y="121144"/>
                    <a:pt x="7527163" y="270523"/>
                  </a:cubicBezTo>
                  <a:lnTo>
                    <a:pt x="7527163" y="9417803"/>
                  </a:lnTo>
                  <a:cubicBezTo>
                    <a:pt x="7527163" y="9567183"/>
                    <a:pt x="7395845" y="9688326"/>
                    <a:pt x="7233920" y="9688326"/>
                  </a:cubicBezTo>
                  <a:lnTo>
                    <a:pt x="293243" y="9688326"/>
                  </a:lnTo>
                  <a:cubicBezTo>
                    <a:pt x="131318" y="9688326"/>
                    <a:pt x="0" y="9567183"/>
                    <a:pt x="0" y="9417803"/>
                  </a:cubicBezTo>
                  <a:close/>
                </a:path>
              </a:pathLst>
            </a:custGeom>
            <a:solidFill>
              <a:srgbClr val="FFFFFF"/>
            </a:solidFill>
            <a:ln w="12700" cap="sq">
              <a:solidFill>
                <a:srgbClr val="DDDDDD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7502523" y="7071874"/>
            <a:ext cx="3134363" cy="86732"/>
            <a:chOff x="0" y="0"/>
            <a:chExt cx="4179151" cy="11564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179189" cy="115680"/>
            </a:xfrm>
            <a:custGeom>
              <a:avLst/>
              <a:gdLst/>
              <a:ahLst/>
              <a:cxnLst/>
              <a:rect r="r" b="b" t="t" l="l"/>
              <a:pathLst>
                <a:path h="115680" w="4179189">
                  <a:moveTo>
                    <a:pt x="0" y="0"/>
                  </a:moveTo>
                  <a:lnTo>
                    <a:pt x="4179189" y="0"/>
                  </a:lnTo>
                  <a:lnTo>
                    <a:pt x="4179189" y="115680"/>
                  </a:lnTo>
                  <a:lnTo>
                    <a:pt x="0" y="115680"/>
                  </a:lnTo>
                  <a:close/>
                </a:path>
              </a:pathLst>
            </a:custGeom>
            <a:solidFill>
              <a:srgbClr val="D4A017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6436233" y="6948228"/>
            <a:ext cx="5266944" cy="2092222"/>
            <a:chOff x="0" y="0"/>
            <a:chExt cx="7022592" cy="278963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022592" cy="2789630"/>
            </a:xfrm>
            <a:custGeom>
              <a:avLst/>
              <a:gdLst/>
              <a:ahLst/>
              <a:cxnLst/>
              <a:rect r="r" b="b" t="t" l="l"/>
              <a:pathLst>
                <a:path h="2789630" w="7022592">
                  <a:moveTo>
                    <a:pt x="0" y="0"/>
                  </a:moveTo>
                  <a:lnTo>
                    <a:pt x="7022592" y="0"/>
                  </a:lnTo>
                  <a:lnTo>
                    <a:pt x="7022592" y="2789630"/>
                  </a:lnTo>
                  <a:lnTo>
                    <a:pt x="0" y="2789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914" t="0" r="-7914" b="-13632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23825"/>
              <a:ext cx="7022592" cy="2913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31"/>
                </a:lnSpc>
              </a:pP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Electrically actuate</a:t>
              </a:r>
              <a:r>
                <a:rPr lang="en-US" sz="219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 side brush ensures effortless up/down movement for improved operational convenience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528178" y="2435316"/>
            <a:ext cx="4970941" cy="3308570"/>
          </a:xfrm>
          <a:custGeom>
            <a:avLst/>
            <a:gdLst/>
            <a:ahLst/>
            <a:cxnLst/>
            <a:rect r="r" b="b" t="t" l="l"/>
            <a:pathLst>
              <a:path h="3308570" w="4970941">
                <a:moveTo>
                  <a:pt x="0" y="0"/>
                </a:moveTo>
                <a:lnTo>
                  <a:pt x="4970941" y="0"/>
                </a:lnTo>
                <a:lnTo>
                  <a:pt x="4970941" y="3308570"/>
                </a:lnTo>
                <a:lnTo>
                  <a:pt x="0" y="33085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547104" y="2435316"/>
            <a:ext cx="5105675" cy="3236707"/>
          </a:xfrm>
          <a:custGeom>
            <a:avLst/>
            <a:gdLst/>
            <a:ahLst/>
            <a:cxnLst/>
            <a:rect r="r" b="b" t="t" l="l"/>
            <a:pathLst>
              <a:path h="3236707" w="5105675">
                <a:moveTo>
                  <a:pt x="0" y="0"/>
                </a:moveTo>
                <a:lnTo>
                  <a:pt x="5105675" y="0"/>
                </a:lnTo>
                <a:lnTo>
                  <a:pt x="5105675" y="3236707"/>
                </a:lnTo>
                <a:lnTo>
                  <a:pt x="0" y="32367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6020" r="0" b="-8827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2578205" y="2435316"/>
            <a:ext cx="5042924" cy="3236707"/>
          </a:xfrm>
          <a:custGeom>
            <a:avLst/>
            <a:gdLst/>
            <a:ahLst/>
            <a:cxnLst/>
            <a:rect r="r" b="b" t="t" l="l"/>
            <a:pathLst>
              <a:path h="3236707" w="5042924">
                <a:moveTo>
                  <a:pt x="0" y="0"/>
                </a:moveTo>
                <a:lnTo>
                  <a:pt x="5042924" y="0"/>
                </a:lnTo>
                <a:lnTo>
                  <a:pt x="5042924" y="3236707"/>
                </a:lnTo>
                <a:lnTo>
                  <a:pt x="0" y="32367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50" t="-3387" r="-1750" b="0"/>
            </a:stretch>
          </a:blipFill>
        </p:spPr>
      </p:sp>
      <p:sp>
        <p:nvSpPr>
          <p:cNvPr name="TextBox 42" id="42"/>
          <p:cNvSpPr txBox="true"/>
          <p:nvPr/>
        </p:nvSpPr>
        <p:spPr>
          <a:xfrm rot="0">
            <a:off x="12578205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Powerfu</a:t>
            </a:r>
            <a:r>
              <a:rPr lang="en-US" b="true" sz="2600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l Main Brush System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547104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Precision Edge Cleaning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406398" y="6191561"/>
            <a:ext cx="5266944" cy="45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FC4C00"/>
                </a:solidFill>
                <a:latin typeface="Cambria Bold"/>
                <a:ea typeface="Cambria Bold"/>
                <a:cs typeface="Cambria Bold"/>
                <a:sym typeface="Cambria Bold"/>
              </a:rPr>
              <a:t>Ergonomic Controls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18313403" cy="1290314"/>
            <a:chOff x="0" y="0"/>
            <a:chExt cx="24417871" cy="17204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17910" cy="1720456"/>
            </a:xfrm>
            <a:custGeom>
              <a:avLst/>
              <a:gdLst/>
              <a:ahLst/>
              <a:cxnLst/>
              <a:rect r="r" b="b" t="t" l="l"/>
              <a:pathLst>
                <a:path h="1720456" w="24417910">
                  <a:moveTo>
                    <a:pt x="0" y="0"/>
                  </a:moveTo>
                  <a:lnTo>
                    <a:pt x="24417910" y="0"/>
                  </a:lnTo>
                  <a:lnTo>
                    <a:pt x="24417910" y="1720456"/>
                  </a:lnTo>
                  <a:lnTo>
                    <a:pt x="0" y="1720456"/>
                  </a:lnTo>
                  <a:close/>
                </a:path>
              </a:pathLst>
            </a:custGeom>
            <a:solidFill>
              <a:srgbClr val="FC4C00"/>
            </a:solidFill>
            <a:ln w="25400" cap="sq">
              <a:solidFill>
                <a:srgbClr val="0A4D2E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333725" y="-848078"/>
            <a:ext cx="10972800" cy="3004227"/>
            <a:chOff x="0" y="0"/>
            <a:chExt cx="14630400" cy="40056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630400" cy="4005637"/>
            </a:xfrm>
            <a:custGeom>
              <a:avLst/>
              <a:gdLst/>
              <a:ahLst/>
              <a:cxnLst/>
              <a:rect r="r" b="b" t="t" l="l"/>
              <a:pathLst>
                <a:path h="4005637" w="14630400">
                  <a:moveTo>
                    <a:pt x="0" y="0"/>
                  </a:moveTo>
                  <a:lnTo>
                    <a:pt x="14630400" y="0"/>
                  </a:lnTo>
                  <a:lnTo>
                    <a:pt x="14630400" y="4005637"/>
                  </a:lnTo>
                  <a:lnTo>
                    <a:pt x="0" y="40056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1384" r="0" b="9047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4630400" cy="40151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920"/>
                </a:lnSpc>
              </a:pPr>
              <a:r>
                <a:rPr lang="en-US" b="true" sz="4100" spc="372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ADVANTAGES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052560" y="134617"/>
            <a:ext cx="8595360" cy="1097280"/>
            <a:chOff x="0" y="0"/>
            <a:chExt cx="11460480" cy="14630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46048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1460480">
                  <a:moveTo>
                    <a:pt x="0" y="0"/>
                  </a:moveTo>
                  <a:lnTo>
                    <a:pt x="11460480" y="0"/>
                  </a:lnTo>
                  <a:lnTo>
                    <a:pt x="1146048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2632" r="0" b="-10263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11460480" cy="15201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3120"/>
                </a:lnSpc>
              </a:pPr>
              <a:r>
                <a:rPr lang="en-US" sz="26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Why to choose SWEEP1650E?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33725" y="1753995"/>
            <a:ext cx="8059417" cy="2008547"/>
            <a:chOff x="0" y="0"/>
            <a:chExt cx="10745889" cy="26780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745851" cy="2678023"/>
            </a:xfrm>
            <a:custGeom>
              <a:avLst/>
              <a:gdLst/>
              <a:ahLst/>
              <a:cxnLst/>
              <a:rect r="r" b="b" t="t" l="l"/>
              <a:pathLst>
                <a:path h="2678023" w="10745851">
                  <a:moveTo>
                    <a:pt x="0" y="236332"/>
                  </a:moveTo>
                  <a:cubicBezTo>
                    <a:pt x="0" y="105806"/>
                    <a:pt x="98933" y="0"/>
                    <a:pt x="220980" y="0"/>
                  </a:cubicBezTo>
                  <a:lnTo>
                    <a:pt x="10524871" y="0"/>
                  </a:lnTo>
                  <a:cubicBezTo>
                    <a:pt x="10646918" y="0"/>
                    <a:pt x="10745851" y="105806"/>
                    <a:pt x="10745851" y="236332"/>
                  </a:cubicBezTo>
                  <a:lnTo>
                    <a:pt x="10745851" y="2441690"/>
                  </a:lnTo>
                  <a:cubicBezTo>
                    <a:pt x="10745851" y="2572216"/>
                    <a:pt x="10646918" y="2678023"/>
                    <a:pt x="10524871" y="2678023"/>
                  </a:cubicBezTo>
                  <a:lnTo>
                    <a:pt x="220980" y="2678023"/>
                  </a:lnTo>
                  <a:cubicBezTo>
                    <a:pt x="98933" y="2678023"/>
                    <a:pt x="0" y="2572216"/>
                    <a:pt x="0" y="2441690"/>
                  </a:cubicBezTo>
                  <a:close/>
                </a:path>
              </a:pathLst>
            </a:custGeom>
            <a:solidFill>
              <a:srgbClr val="E8F5EE"/>
            </a:solidFill>
            <a:ln w="12700" cap="sq">
              <a:solidFill>
                <a:srgbClr val="CCDDCC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620238" y="1277617"/>
            <a:ext cx="6583680" cy="1758107"/>
            <a:chOff x="0" y="0"/>
            <a:chExt cx="8778240" cy="234414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778240" cy="2344142"/>
            </a:xfrm>
            <a:custGeom>
              <a:avLst/>
              <a:gdLst/>
              <a:ahLst/>
              <a:cxnLst/>
              <a:rect r="r" b="b" t="t" l="l"/>
              <a:pathLst>
                <a:path h="234414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2344142"/>
                  </a:lnTo>
                  <a:lnTo>
                    <a:pt x="0" y="23441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323" r="0" b="1038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8778240" cy="2353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0A4D2E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Large Area Performance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20238" y="2446149"/>
            <a:ext cx="6583680" cy="1060704"/>
            <a:chOff x="0" y="0"/>
            <a:chExt cx="8778240" cy="141427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778240" cy="1414272"/>
            </a:xfrm>
            <a:custGeom>
              <a:avLst/>
              <a:gdLst/>
              <a:ahLst/>
              <a:cxnLst/>
              <a:rect r="r" b="b" t="t" l="l"/>
              <a:pathLst>
                <a:path h="141427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414272"/>
                  </a:lnTo>
                  <a:lnTo>
                    <a:pt x="0" y="14142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9181" r="0" b="-25918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8778240" cy="14904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0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Covers up to  18,150 m²/hr  – equivalent to 25 manual workers, ensuring fast large-scale coverage.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33725" y="3992375"/>
            <a:ext cx="8059417" cy="1878073"/>
            <a:chOff x="0" y="0"/>
            <a:chExt cx="10745889" cy="2504097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0745889" cy="2504097"/>
              <a:chOff x="0" y="0"/>
              <a:chExt cx="10745889" cy="2504097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0745851" cy="2504059"/>
              </a:xfrm>
              <a:custGeom>
                <a:avLst/>
                <a:gdLst/>
                <a:ahLst/>
                <a:cxnLst/>
                <a:rect r="r" b="b" t="t" l="l"/>
                <a:pathLst>
                  <a:path h="2504059" w="10745851">
                    <a:moveTo>
                      <a:pt x="0" y="220980"/>
                    </a:moveTo>
                    <a:cubicBezTo>
                      <a:pt x="0" y="98933"/>
                      <a:pt x="98933" y="0"/>
                      <a:pt x="220980" y="0"/>
                    </a:cubicBezTo>
                    <a:lnTo>
                      <a:pt x="10524871" y="0"/>
                    </a:lnTo>
                    <a:cubicBezTo>
                      <a:pt x="10646918" y="0"/>
                      <a:pt x="10745851" y="98933"/>
                      <a:pt x="10745851" y="220980"/>
                    </a:cubicBezTo>
                    <a:lnTo>
                      <a:pt x="10745851" y="2283079"/>
                    </a:lnTo>
                    <a:cubicBezTo>
                      <a:pt x="10745851" y="2405126"/>
                      <a:pt x="10646918" y="2504059"/>
                      <a:pt x="10524871" y="2504059"/>
                    </a:cubicBezTo>
                    <a:lnTo>
                      <a:pt x="220980" y="2504059"/>
                    </a:lnTo>
                    <a:cubicBezTo>
                      <a:pt x="98933" y="2504059"/>
                      <a:pt x="0" y="2405126"/>
                      <a:pt x="0" y="2283079"/>
                    </a:cubicBezTo>
                    <a:close/>
                  </a:path>
                </a:pathLst>
              </a:custGeom>
              <a:solidFill>
                <a:srgbClr val="E8F5EE"/>
              </a:solidFill>
              <a:ln w="12700" cap="sq">
                <a:solidFill>
                  <a:srgbClr val="CCDDCC"/>
                </a:solidFill>
                <a:prstDash val="solid"/>
                <a:miter/>
              </a:ln>
            </p:spPr>
          </p:sp>
        </p:grpSp>
        <p:grpSp>
          <p:nvGrpSpPr>
            <p:cNvPr name="Group 21" id="21"/>
            <p:cNvGrpSpPr/>
            <p:nvPr/>
          </p:nvGrpSpPr>
          <p:grpSpPr>
            <a:xfrm rot="0">
              <a:off x="252311" y="252311"/>
              <a:ext cx="1341120" cy="1341120"/>
              <a:chOff x="0" y="0"/>
              <a:chExt cx="1341120" cy="134112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341120" cy="1341120"/>
              </a:xfrm>
              <a:custGeom>
                <a:avLst/>
                <a:gdLst/>
                <a:ahLst/>
                <a:cxnLst/>
                <a:rect r="r" b="b" t="t" l="l"/>
                <a:pathLst>
                  <a:path h="1341120" w="1341120">
                    <a:moveTo>
                      <a:pt x="0" y="0"/>
                    </a:moveTo>
                    <a:lnTo>
                      <a:pt x="1341120" y="0"/>
                    </a:lnTo>
                    <a:lnTo>
                      <a:pt x="1341120" y="1341120"/>
                    </a:lnTo>
                    <a:lnTo>
                      <a:pt x="0" y="134112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-78303" t="0" r="-78303" b="0"/>
                </a:stretch>
              </a:blip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76200"/>
                <a:ext cx="1341120" cy="141732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🔋</a:t>
                </a: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1715351" y="179159"/>
              <a:ext cx="8778240" cy="780288"/>
              <a:chOff x="0" y="0"/>
              <a:chExt cx="8778240" cy="78028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8778240" cy="780288"/>
              </a:xfrm>
              <a:custGeom>
                <a:avLst/>
                <a:gdLst/>
                <a:ahLst/>
                <a:cxnLst/>
                <a:rect r="r" b="b" t="t" l="l"/>
                <a:pathLst>
                  <a:path h="780288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780288"/>
                    </a:lnTo>
                    <a:lnTo>
                      <a:pt x="0" y="78028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169206" r="0" b="-169206"/>
                </a:stretch>
              </a:blip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9525"/>
                <a:ext cx="8778240" cy="789813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400" b="true">
                    <a:solidFill>
                      <a:srgbClr val="0A4D2E"/>
                    </a:solidFill>
                    <a:latin typeface="Cambria Bold"/>
                    <a:ea typeface="Cambria Bold"/>
                    <a:cs typeface="Cambria Bold"/>
                    <a:sym typeface="Cambria Bold"/>
                  </a:rPr>
                  <a:t>Long Battery Life</a:t>
                </a: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1715351" y="935063"/>
              <a:ext cx="8778240" cy="1414272"/>
              <a:chOff x="0" y="0"/>
              <a:chExt cx="8778240" cy="1414272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778240" cy="1414272"/>
              </a:xfrm>
              <a:custGeom>
                <a:avLst/>
                <a:gdLst/>
                <a:ahLst/>
                <a:cxnLst/>
                <a:rect r="r" b="b" t="t" l="l"/>
                <a:pathLst>
                  <a:path h="1414272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1414272"/>
                    </a:lnTo>
                    <a:lnTo>
                      <a:pt x="0" y="141427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0941" r="0" b="-70941"/>
                </a:stretch>
              </a:blip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76200"/>
                <a:ext cx="8778240" cy="149047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000">
                    <a:solidFill>
                      <a:srgbClr val="2B2B2B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76.8V / 400Ah system with quick charging ensures uninterrupted operation across full working shifts.</a:t>
                </a:r>
              </a:p>
            </p:txBody>
          </p:sp>
        </p:grpSp>
      </p:grpSp>
      <p:grpSp>
        <p:nvGrpSpPr>
          <p:cNvPr name="Group 30" id="30"/>
          <p:cNvGrpSpPr/>
          <p:nvPr/>
        </p:nvGrpSpPr>
        <p:grpSpPr>
          <a:xfrm rot="0">
            <a:off x="333725" y="6120127"/>
            <a:ext cx="8059417" cy="1878073"/>
            <a:chOff x="0" y="0"/>
            <a:chExt cx="10745889" cy="2504097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0"/>
              <a:ext cx="10745889" cy="2504097"/>
              <a:chOff x="0" y="0"/>
              <a:chExt cx="10745889" cy="2504097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0745851" cy="2504059"/>
              </a:xfrm>
              <a:custGeom>
                <a:avLst/>
                <a:gdLst/>
                <a:ahLst/>
                <a:cxnLst/>
                <a:rect r="r" b="b" t="t" l="l"/>
                <a:pathLst>
                  <a:path h="2504059" w="10745851">
                    <a:moveTo>
                      <a:pt x="0" y="220980"/>
                    </a:moveTo>
                    <a:cubicBezTo>
                      <a:pt x="0" y="98933"/>
                      <a:pt x="98933" y="0"/>
                      <a:pt x="220980" y="0"/>
                    </a:cubicBezTo>
                    <a:lnTo>
                      <a:pt x="10524871" y="0"/>
                    </a:lnTo>
                    <a:cubicBezTo>
                      <a:pt x="10646918" y="0"/>
                      <a:pt x="10745851" y="98933"/>
                      <a:pt x="10745851" y="220980"/>
                    </a:cubicBezTo>
                    <a:lnTo>
                      <a:pt x="10745851" y="2283079"/>
                    </a:lnTo>
                    <a:cubicBezTo>
                      <a:pt x="10745851" y="2405126"/>
                      <a:pt x="10646918" y="2504059"/>
                      <a:pt x="10524871" y="2504059"/>
                    </a:cubicBezTo>
                    <a:lnTo>
                      <a:pt x="220980" y="2504059"/>
                    </a:lnTo>
                    <a:cubicBezTo>
                      <a:pt x="98933" y="2504059"/>
                      <a:pt x="0" y="2405126"/>
                      <a:pt x="0" y="2283079"/>
                    </a:cubicBezTo>
                    <a:close/>
                  </a:path>
                </a:pathLst>
              </a:custGeom>
              <a:solidFill>
                <a:srgbClr val="E8F5EE"/>
              </a:solidFill>
              <a:ln w="12700" cap="sq">
                <a:solidFill>
                  <a:srgbClr val="CCDDCC"/>
                </a:solidFill>
                <a:prstDash val="solid"/>
                <a:miter/>
              </a:ln>
            </p:spPr>
          </p:sp>
        </p:grpSp>
        <p:grpSp>
          <p:nvGrpSpPr>
            <p:cNvPr name="Group 33" id="33"/>
            <p:cNvGrpSpPr/>
            <p:nvPr/>
          </p:nvGrpSpPr>
          <p:grpSpPr>
            <a:xfrm rot="0">
              <a:off x="252311" y="252311"/>
              <a:ext cx="1341120" cy="1341120"/>
              <a:chOff x="0" y="0"/>
              <a:chExt cx="1341120" cy="134112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1341120" cy="1341120"/>
              </a:xfrm>
              <a:custGeom>
                <a:avLst/>
                <a:gdLst/>
                <a:ahLst/>
                <a:cxnLst/>
                <a:rect r="r" b="b" t="t" l="l"/>
                <a:pathLst>
                  <a:path h="1341120" w="1341120">
                    <a:moveTo>
                      <a:pt x="0" y="0"/>
                    </a:moveTo>
                    <a:lnTo>
                      <a:pt x="1341120" y="0"/>
                    </a:lnTo>
                    <a:lnTo>
                      <a:pt x="1341120" y="1341120"/>
                    </a:lnTo>
                    <a:lnTo>
                      <a:pt x="0" y="134112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-78303" t="0" r="-78303" b="0"/>
                </a:stretch>
              </a:blip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76200"/>
                <a:ext cx="1341120" cy="141732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🏭</a:t>
                </a: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1715351" y="179159"/>
              <a:ext cx="8778240" cy="780288"/>
              <a:chOff x="0" y="0"/>
              <a:chExt cx="8778240" cy="780288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778240" cy="780288"/>
              </a:xfrm>
              <a:custGeom>
                <a:avLst/>
                <a:gdLst/>
                <a:ahLst/>
                <a:cxnLst/>
                <a:rect r="r" b="b" t="t" l="l"/>
                <a:pathLst>
                  <a:path h="780288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780288"/>
                    </a:lnTo>
                    <a:lnTo>
                      <a:pt x="0" y="78028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169206" r="0" b="-169206"/>
                </a:stretch>
              </a:blip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9525"/>
                <a:ext cx="8778240" cy="789813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400" b="true">
                    <a:solidFill>
                      <a:srgbClr val="0A4D2E"/>
                    </a:solidFill>
                    <a:latin typeface="Cambria Bold"/>
                    <a:ea typeface="Cambria Bold"/>
                    <a:cs typeface="Cambria Bold"/>
                    <a:sym typeface="Cambria Bold"/>
                  </a:rPr>
                  <a:t>Ideal for Large Campuses</a:t>
                </a: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1715351" y="935063"/>
              <a:ext cx="8778240" cy="1414272"/>
              <a:chOff x="0" y="0"/>
              <a:chExt cx="8778240" cy="1414272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778240" cy="1414272"/>
              </a:xfrm>
              <a:custGeom>
                <a:avLst/>
                <a:gdLst/>
                <a:ahLst/>
                <a:cxnLst/>
                <a:rect r="r" b="b" t="t" l="l"/>
                <a:pathLst>
                  <a:path h="1414272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1414272"/>
                    </a:lnTo>
                    <a:lnTo>
                      <a:pt x="0" y="141427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0941" r="0" b="-70941"/>
                </a:stretch>
              </a:blip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76200"/>
                <a:ext cx="8778240" cy="149047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000">
                    <a:solidFill>
                      <a:srgbClr val="2B2B2B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Designed for IT parks, industries, airports, warehouses &amp; logistics hubs with heavy-duty hydraulic system.</a:t>
                </a:r>
              </a:p>
            </p:txBody>
          </p:sp>
        </p:grpSp>
      </p:grpSp>
      <p:grpSp>
        <p:nvGrpSpPr>
          <p:cNvPr name="Group 42" id="42"/>
          <p:cNvGrpSpPr/>
          <p:nvPr/>
        </p:nvGrpSpPr>
        <p:grpSpPr>
          <a:xfrm rot="0">
            <a:off x="333725" y="8245850"/>
            <a:ext cx="8059417" cy="1878073"/>
            <a:chOff x="0" y="0"/>
            <a:chExt cx="10745889" cy="2504097"/>
          </a:xfrm>
        </p:grpSpPr>
        <p:grpSp>
          <p:nvGrpSpPr>
            <p:cNvPr name="Group 43" id="43"/>
            <p:cNvGrpSpPr/>
            <p:nvPr/>
          </p:nvGrpSpPr>
          <p:grpSpPr>
            <a:xfrm rot="0">
              <a:off x="0" y="0"/>
              <a:ext cx="10745889" cy="2504097"/>
              <a:chOff x="0" y="0"/>
              <a:chExt cx="10745889" cy="2504097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10745851" cy="2504059"/>
              </a:xfrm>
              <a:custGeom>
                <a:avLst/>
                <a:gdLst/>
                <a:ahLst/>
                <a:cxnLst/>
                <a:rect r="r" b="b" t="t" l="l"/>
                <a:pathLst>
                  <a:path h="2504059" w="10745851">
                    <a:moveTo>
                      <a:pt x="0" y="220980"/>
                    </a:moveTo>
                    <a:cubicBezTo>
                      <a:pt x="0" y="98933"/>
                      <a:pt x="98933" y="0"/>
                      <a:pt x="220980" y="0"/>
                    </a:cubicBezTo>
                    <a:lnTo>
                      <a:pt x="10524871" y="0"/>
                    </a:lnTo>
                    <a:cubicBezTo>
                      <a:pt x="10646918" y="0"/>
                      <a:pt x="10745851" y="98933"/>
                      <a:pt x="10745851" y="220980"/>
                    </a:cubicBezTo>
                    <a:lnTo>
                      <a:pt x="10745851" y="2283079"/>
                    </a:lnTo>
                    <a:cubicBezTo>
                      <a:pt x="10745851" y="2405126"/>
                      <a:pt x="10646918" y="2504059"/>
                      <a:pt x="10524871" y="2504059"/>
                    </a:cubicBezTo>
                    <a:lnTo>
                      <a:pt x="220980" y="2504059"/>
                    </a:lnTo>
                    <a:cubicBezTo>
                      <a:pt x="98933" y="2504059"/>
                      <a:pt x="0" y="2405126"/>
                      <a:pt x="0" y="2283079"/>
                    </a:cubicBezTo>
                    <a:close/>
                  </a:path>
                </a:pathLst>
              </a:custGeom>
              <a:solidFill>
                <a:srgbClr val="E8F5EE"/>
              </a:solidFill>
              <a:ln w="12700" cap="sq">
                <a:solidFill>
                  <a:srgbClr val="CCDDCC"/>
                </a:solidFill>
                <a:prstDash val="solid"/>
                <a:miter/>
              </a:ln>
            </p:spPr>
          </p:sp>
        </p:grpSp>
        <p:grpSp>
          <p:nvGrpSpPr>
            <p:cNvPr name="Group 45" id="45"/>
            <p:cNvGrpSpPr/>
            <p:nvPr/>
          </p:nvGrpSpPr>
          <p:grpSpPr>
            <a:xfrm rot="0">
              <a:off x="252311" y="252311"/>
              <a:ext cx="1341120" cy="1341120"/>
              <a:chOff x="0" y="0"/>
              <a:chExt cx="1341120" cy="1341120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341120" cy="1341120"/>
              </a:xfrm>
              <a:custGeom>
                <a:avLst/>
                <a:gdLst/>
                <a:ahLst/>
                <a:cxnLst/>
                <a:rect r="r" b="b" t="t" l="l"/>
                <a:pathLst>
                  <a:path h="1341120" w="1341120">
                    <a:moveTo>
                      <a:pt x="0" y="0"/>
                    </a:moveTo>
                    <a:lnTo>
                      <a:pt x="1341120" y="0"/>
                    </a:lnTo>
                    <a:lnTo>
                      <a:pt x="1341120" y="1341120"/>
                    </a:lnTo>
                    <a:lnTo>
                      <a:pt x="0" y="134112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-78303" t="0" r="-78303" b="0"/>
                </a:stretch>
              </a:blip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76200"/>
                <a:ext cx="1341120" cy="141732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💰</a:t>
                </a: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1715351" y="179159"/>
              <a:ext cx="8778240" cy="780288"/>
              <a:chOff x="0" y="0"/>
              <a:chExt cx="8778240" cy="780288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778240" cy="780288"/>
              </a:xfrm>
              <a:custGeom>
                <a:avLst/>
                <a:gdLst/>
                <a:ahLst/>
                <a:cxnLst/>
                <a:rect r="r" b="b" t="t" l="l"/>
                <a:pathLst>
                  <a:path h="780288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780288"/>
                    </a:lnTo>
                    <a:lnTo>
                      <a:pt x="0" y="78028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169206" r="0" b="-169206"/>
                </a:stretch>
              </a:blip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9525"/>
                <a:ext cx="8778240" cy="789813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400" b="true">
                    <a:solidFill>
                      <a:srgbClr val="0A4D2E"/>
                    </a:solidFill>
                    <a:latin typeface="Cambria Bold"/>
                    <a:ea typeface="Cambria Bold"/>
                    <a:cs typeface="Cambria Bold"/>
                    <a:sym typeface="Cambria Bold"/>
                  </a:rPr>
                  <a:t>Low Running Costs</a:t>
                </a: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0">
              <a:off x="1715351" y="935063"/>
              <a:ext cx="8778240" cy="1414272"/>
              <a:chOff x="0" y="0"/>
              <a:chExt cx="8778240" cy="1414272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8778240" cy="1414272"/>
              </a:xfrm>
              <a:custGeom>
                <a:avLst/>
                <a:gdLst/>
                <a:ahLst/>
                <a:cxnLst/>
                <a:rect r="r" b="b" t="t" l="l"/>
                <a:pathLst>
                  <a:path h="1414272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1414272"/>
                    </a:lnTo>
                    <a:lnTo>
                      <a:pt x="0" y="141427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0941" r="0" b="-70941"/>
                </a:stretch>
              </a:blip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76200"/>
                <a:ext cx="8778240" cy="149047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000">
                    <a:solidFill>
                      <a:srgbClr val="2B2B2B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Minimal maintenance, no fuel costs – just plug &amp; charge. Dramatically reduces operational expenditure.</a:t>
                </a:r>
              </a:p>
            </p:txBody>
          </p:sp>
        </p:grpSp>
      </p:grpSp>
      <p:grpSp>
        <p:nvGrpSpPr>
          <p:cNvPr name="Group 54" id="54"/>
          <p:cNvGrpSpPr/>
          <p:nvPr/>
        </p:nvGrpSpPr>
        <p:grpSpPr>
          <a:xfrm rot="0">
            <a:off x="9777727" y="1753995"/>
            <a:ext cx="8059417" cy="1878073"/>
            <a:chOff x="0" y="0"/>
            <a:chExt cx="10745889" cy="250409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0745851" cy="2504059"/>
            </a:xfrm>
            <a:custGeom>
              <a:avLst/>
              <a:gdLst/>
              <a:ahLst/>
              <a:cxnLst/>
              <a:rect r="r" b="b" t="t" l="l"/>
              <a:pathLst>
                <a:path h="2504059" w="10745851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10524871" y="0"/>
                  </a:lnTo>
                  <a:cubicBezTo>
                    <a:pt x="10646918" y="0"/>
                    <a:pt x="10745851" y="98933"/>
                    <a:pt x="10745851" y="220980"/>
                  </a:cubicBezTo>
                  <a:lnTo>
                    <a:pt x="10745851" y="2283079"/>
                  </a:lnTo>
                  <a:cubicBezTo>
                    <a:pt x="10745851" y="2405126"/>
                    <a:pt x="10646918" y="2504059"/>
                    <a:pt x="10524871" y="2504059"/>
                  </a:cubicBezTo>
                  <a:lnTo>
                    <a:pt x="220980" y="2504059"/>
                  </a:lnTo>
                  <a:cubicBezTo>
                    <a:pt x="98933" y="2504059"/>
                    <a:pt x="0" y="2405126"/>
                    <a:pt x="0" y="2283079"/>
                  </a:cubicBezTo>
                  <a:close/>
                </a:path>
              </a:pathLst>
            </a:custGeom>
            <a:solidFill>
              <a:srgbClr val="E8F5EE"/>
            </a:solidFill>
            <a:ln w="12700" cap="sq">
              <a:solidFill>
                <a:srgbClr val="CCDDCC"/>
              </a:solidFill>
              <a:prstDash val="solid"/>
              <a:miter/>
            </a:ln>
          </p:spPr>
        </p:sp>
      </p:grpSp>
      <p:grpSp>
        <p:nvGrpSpPr>
          <p:cNvPr name="Group 56" id="56"/>
          <p:cNvGrpSpPr/>
          <p:nvPr/>
        </p:nvGrpSpPr>
        <p:grpSpPr>
          <a:xfrm rot="0">
            <a:off x="9966960" y="1943229"/>
            <a:ext cx="1005840" cy="1005840"/>
            <a:chOff x="0" y="0"/>
            <a:chExt cx="1341120" cy="134112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341120" cy="1341120"/>
            </a:xfrm>
            <a:custGeom>
              <a:avLst/>
              <a:gdLst/>
              <a:ahLst/>
              <a:cxnLst/>
              <a:rect r="r" b="b" t="t" l="l"/>
              <a:pathLst>
                <a:path h="1341120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76200"/>
              <a:ext cx="1341120" cy="1417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🤖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1068050" y="1277617"/>
            <a:ext cx="6583680" cy="1758107"/>
            <a:chOff x="0" y="0"/>
            <a:chExt cx="8778240" cy="234414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778240" cy="2344142"/>
            </a:xfrm>
            <a:custGeom>
              <a:avLst/>
              <a:gdLst/>
              <a:ahLst/>
              <a:cxnLst/>
              <a:rect r="r" b="b" t="t" l="l"/>
              <a:pathLst>
                <a:path h="234414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2344142"/>
                  </a:lnTo>
                  <a:lnTo>
                    <a:pt x="0" y="23441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323" r="0" b="10389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8778240" cy="2353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0A4D2E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Best in Class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1068050" y="2418717"/>
            <a:ext cx="6583680" cy="1060704"/>
            <a:chOff x="0" y="0"/>
            <a:chExt cx="8778240" cy="141427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778240" cy="1414272"/>
            </a:xfrm>
            <a:custGeom>
              <a:avLst/>
              <a:gdLst/>
              <a:ahLst/>
              <a:cxnLst/>
              <a:rect r="r" b="b" t="t" l="l"/>
              <a:pathLst>
                <a:path h="141427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414272"/>
                  </a:lnTo>
                  <a:lnTo>
                    <a:pt x="0" y="1414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0941" r="0" b="-70941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76200"/>
              <a:ext cx="8778240" cy="14904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0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Only 1 operator needed vs. 15–20 manual workers. Reduces labor dependency while boosting output.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777727" y="3994404"/>
            <a:ext cx="8059417" cy="1878073"/>
            <a:chOff x="0" y="0"/>
            <a:chExt cx="10745889" cy="2504097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0745851" cy="2504059"/>
            </a:xfrm>
            <a:custGeom>
              <a:avLst/>
              <a:gdLst/>
              <a:ahLst/>
              <a:cxnLst/>
              <a:rect r="r" b="b" t="t" l="l"/>
              <a:pathLst>
                <a:path h="2504059" w="10745851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10524871" y="0"/>
                  </a:lnTo>
                  <a:cubicBezTo>
                    <a:pt x="10646918" y="0"/>
                    <a:pt x="10745851" y="98933"/>
                    <a:pt x="10745851" y="220980"/>
                  </a:cubicBezTo>
                  <a:lnTo>
                    <a:pt x="10745851" y="2283079"/>
                  </a:lnTo>
                  <a:cubicBezTo>
                    <a:pt x="10745851" y="2405126"/>
                    <a:pt x="10646918" y="2504059"/>
                    <a:pt x="10524871" y="2504059"/>
                  </a:cubicBezTo>
                  <a:lnTo>
                    <a:pt x="220980" y="2504059"/>
                  </a:lnTo>
                  <a:cubicBezTo>
                    <a:pt x="98933" y="2504059"/>
                    <a:pt x="0" y="2405126"/>
                    <a:pt x="0" y="2283079"/>
                  </a:cubicBezTo>
                  <a:close/>
                </a:path>
              </a:pathLst>
            </a:custGeom>
            <a:solidFill>
              <a:srgbClr val="E8F5EE"/>
            </a:solidFill>
            <a:ln w="12700" cap="sq">
              <a:solidFill>
                <a:srgbClr val="CCDDCC"/>
              </a:solidFill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11064240" y="4128773"/>
            <a:ext cx="6583680" cy="585216"/>
            <a:chOff x="0" y="0"/>
            <a:chExt cx="8778240" cy="780288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778240" cy="780288"/>
            </a:xfrm>
            <a:custGeom>
              <a:avLst/>
              <a:gdLst/>
              <a:ahLst/>
              <a:cxnLst/>
              <a:rect r="r" b="b" t="t" l="l"/>
              <a:pathLst>
                <a:path h="780288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780288"/>
                  </a:lnTo>
                  <a:lnTo>
                    <a:pt x="0" y="7802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9206" r="0" b="-169206"/>
              </a:stretch>
            </a:blip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9525"/>
              <a:ext cx="8778240" cy="7898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0A4D2E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All-Weather Performance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1064240" y="4613148"/>
            <a:ext cx="6583680" cy="1060704"/>
            <a:chOff x="0" y="0"/>
            <a:chExt cx="8778240" cy="1414272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8778240" cy="1414272"/>
            </a:xfrm>
            <a:custGeom>
              <a:avLst/>
              <a:gdLst/>
              <a:ahLst/>
              <a:cxnLst/>
              <a:rect r="r" b="b" t="t" l="l"/>
              <a:pathLst>
                <a:path h="141427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414272"/>
                  </a:lnTo>
                  <a:lnTo>
                    <a:pt x="0" y="1414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0941" r="0" b="-70941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76200"/>
              <a:ext cx="8778240" cy="14904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0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Operatable both Wet &amp; Dry in All Weather Condition.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9777727" y="6120127"/>
            <a:ext cx="8059417" cy="1878073"/>
            <a:chOff x="0" y="0"/>
            <a:chExt cx="10745889" cy="2504097"/>
          </a:xfrm>
        </p:grpSpPr>
        <p:grpSp>
          <p:nvGrpSpPr>
            <p:cNvPr name="Group 74" id="74"/>
            <p:cNvGrpSpPr/>
            <p:nvPr/>
          </p:nvGrpSpPr>
          <p:grpSpPr>
            <a:xfrm rot="0">
              <a:off x="0" y="0"/>
              <a:ext cx="10745889" cy="2504097"/>
              <a:chOff x="0" y="0"/>
              <a:chExt cx="10745889" cy="2504097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10745851" cy="2504059"/>
              </a:xfrm>
              <a:custGeom>
                <a:avLst/>
                <a:gdLst/>
                <a:ahLst/>
                <a:cxnLst/>
                <a:rect r="r" b="b" t="t" l="l"/>
                <a:pathLst>
                  <a:path h="2504059" w="10745851">
                    <a:moveTo>
                      <a:pt x="0" y="220980"/>
                    </a:moveTo>
                    <a:cubicBezTo>
                      <a:pt x="0" y="98933"/>
                      <a:pt x="98933" y="0"/>
                      <a:pt x="220980" y="0"/>
                    </a:cubicBezTo>
                    <a:lnTo>
                      <a:pt x="10524871" y="0"/>
                    </a:lnTo>
                    <a:cubicBezTo>
                      <a:pt x="10646918" y="0"/>
                      <a:pt x="10745851" y="98933"/>
                      <a:pt x="10745851" y="220980"/>
                    </a:cubicBezTo>
                    <a:lnTo>
                      <a:pt x="10745851" y="2283079"/>
                    </a:lnTo>
                    <a:cubicBezTo>
                      <a:pt x="10745851" y="2405126"/>
                      <a:pt x="10646918" y="2504059"/>
                      <a:pt x="10524871" y="2504059"/>
                    </a:cubicBezTo>
                    <a:lnTo>
                      <a:pt x="220980" y="2504059"/>
                    </a:lnTo>
                    <a:cubicBezTo>
                      <a:pt x="98933" y="2504059"/>
                      <a:pt x="0" y="2405126"/>
                      <a:pt x="0" y="2283079"/>
                    </a:cubicBezTo>
                    <a:close/>
                  </a:path>
                </a:pathLst>
              </a:custGeom>
              <a:solidFill>
                <a:srgbClr val="E8F5EE"/>
              </a:solidFill>
              <a:ln w="12700" cap="sq">
                <a:solidFill>
                  <a:srgbClr val="CCDDCC"/>
                </a:solidFill>
                <a:prstDash val="solid"/>
                <a:miter/>
              </a:ln>
            </p:spPr>
          </p:sp>
        </p:grpSp>
        <p:grpSp>
          <p:nvGrpSpPr>
            <p:cNvPr name="Group 76" id="76"/>
            <p:cNvGrpSpPr/>
            <p:nvPr/>
          </p:nvGrpSpPr>
          <p:grpSpPr>
            <a:xfrm rot="0">
              <a:off x="252311" y="252311"/>
              <a:ext cx="1341120" cy="1341120"/>
              <a:chOff x="0" y="0"/>
              <a:chExt cx="1341120" cy="1341120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1341120" cy="1341120"/>
              </a:xfrm>
              <a:custGeom>
                <a:avLst/>
                <a:gdLst/>
                <a:ahLst/>
                <a:cxnLst/>
                <a:rect r="r" b="b" t="t" l="l"/>
                <a:pathLst>
                  <a:path h="1341120" w="1341120">
                    <a:moveTo>
                      <a:pt x="0" y="0"/>
                    </a:moveTo>
                    <a:lnTo>
                      <a:pt x="1341120" y="0"/>
                    </a:lnTo>
                    <a:lnTo>
                      <a:pt x="1341120" y="1341120"/>
                    </a:lnTo>
                    <a:lnTo>
                      <a:pt x="0" y="134112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-78303" t="0" r="-78303" b="0"/>
                </a:stretch>
              </a:blipFill>
            </p:spPr>
          </p:sp>
          <p:sp>
            <p:nvSpPr>
              <p:cNvPr name="TextBox 78" id="78"/>
              <p:cNvSpPr txBox="true"/>
              <p:nvPr/>
            </p:nvSpPr>
            <p:spPr>
              <a:xfrm>
                <a:off x="0" y="-76200"/>
                <a:ext cx="1341120" cy="141732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🛡️</a:t>
                </a:r>
              </a:p>
            </p:txBody>
          </p:sp>
        </p:grpSp>
        <p:grpSp>
          <p:nvGrpSpPr>
            <p:cNvPr name="Group 79" id="79"/>
            <p:cNvGrpSpPr/>
            <p:nvPr/>
          </p:nvGrpSpPr>
          <p:grpSpPr>
            <a:xfrm rot="0">
              <a:off x="1715351" y="179159"/>
              <a:ext cx="8778240" cy="780288"/>
              <a:chOff x="0" y="0"/>
              <a:chExt cx="8778240" cy="780288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8778240" cy="780288"/>
              </a:xfrm>
              <a:custGeom>
                <a:avLst/>
                <a:gdLst/>
                <a:ahLst/>
                <a:cxnLst/>
                <a:rect r="r" b="b" t="t" l="l"/>
                <a:pathLst>
                  <a:path h="780288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780288"/>
                    </a:lnTo>
                    <a:lnTo>
                      <a:pt x="0" y="78028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169206" r="0" b="-169206"/>
                </a:stretch>
              </a:blip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0" y="-9525"/>
                <a:ext cx="8778240" cy="789813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400" b="true">
                    <a:solidFill>
                      <a:srgbClr val="0A4D2E"/>
                    </a:solidFill>
                    <a:latin typeface="Cambria Bold"/>
                    <a:ea typeface="Cambria Bold"/>
                    <a:cs typeface="Cambria Bold"/>
                    <a:sym typeface="Cambria Bold"/>
                  </a:rPr>
                  <a:t>Durable &amp; Reliable</a:t>
                </a:r>
              </a:p>
            </p:txBody>
          </p:sp>
        </p:grpSp>
        <p:grpSp>
          <p:nvGrpSpPr>
            <p:cNvPr name="Group 82" id="82"/>
            <p:cNvGrpSpPr/>
            <p:nvPr/>
          </p:nvGrpSpPr>
          <p:grpSpPr>
            <a:xfrm rot="0">
              <a:off x="1715351" y="935063"/>
              <a:ext cx="8778240" cy="1414272"/>
              <a:chOff x="0" y="0"/>
              <a:chExt cx="8778240" cy="1414272"/>
            </a:xfrm>
          </p:grpSpPr>
          <p:sp>
            <p:nvSpPr>
              <p:cNvPr name="Freeform 83" id="83"/>
              <p:cNvSpPr/>
              <p:nvPr/>
            </p:nvSpPr>
            <p:spPr>
              <a:xfrm flipH="false" flipV="false" rot="0">
                <a:off x="0" y="0"/>
                <a:ext cx="8778240" cy="1414272"/>
              </a:xfrm>
              <a:custGeom>
                <a:avLst/>
                <a:gdLst/>
                <a:ahLst/>
                <a:cxnLst/>
                <a:rect r="r" b="b" t="t" l="l"/>
                <a:pathLst>
                  <a:path h="1414272" w="8778240">
                    <a:moveTo>
                      <a:pt x="0" y="0"/>
                    </a:moveTo>
                    <a:lnTo>
                      <a:pt x="8778240" y="0"/>
                    </a:lnTo>
                    <a:lnTo>
                      <a:pt x="8778240" y="1414272"/>
                    </a:lnTo>
                    <a:lnTo>
                      <a:pt x="0" y="141427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0941" r="0" b="-70941"/>
                </a:stretch>
              </a:blipFill>
            </p:spPr>
          </p:sp>
          <p:sp>
            <p:nvSpPr>
              <p:cNvPr name="TextBox 84" id="84"/>
              <p:cNvSpPr txBox="true"/>
              <p:nvPr/>
            </p:nvSpPr>
            <p:spPr>
              <a:xfrm>
                <a:off x="0" y="-76200"/>
                <a:ext cx="8778240" cy="149047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2879"/>
                  </a:lnSpc>
                </a:pPr>
                <a:r>
                  <a:rPr lang="en-US" sz="2000">
                    <a:solidFill>
                      <a:srgbClr val="2B2B2B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Premium </a:t>
                </a:r>
                <a:r>
                  <a:rPr lang="en-US" sz="2000">
                    <a:solidFill>
                      <a:srgbClr val="2B2B2B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hydraulic pump and heavy-duty construction ensure long machine life with minimal downtime.</a:t>
                </a:r>
              </a:p>
            </p:txBody>
          </p:sp>
        </p:grpSp>
      </p:grpSp>
      <p:grpSp>
        <p:nvGrpSpPr>
          <p:cNvPr name="Group 85" id="85"/>
          <p:cNvGrpSpPr/>
          <p:nvPr/>
        </p:nvGrpSpPr>
        <p:grpSpPr>
          <a:xfrm rot="0">
            <a:off x="9777727" y="8245850"/>
            <a:ext cx="8059417" cy="1878073"/>
            <a:chOff x="0" y="0"/>
            <a:chExt cx="10745889" cy="2504097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10745851" cy="2504059"/>
            </a:xfrm>
            <a:custGeom>
              <a:avLst/>
              <a:gdLst/>
              <a:ahLst/>
              <a:cxnLst/>
              <a:rect r="r" b="b" t="t" l="l"/>
              <a:pathLst>
                <a:path h="2504059" w="10745851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10524871" y="0"/>
                  </a:lnTo>
                  <a:cubicBezTo>
                    <a:pt x="10646918" y="0"/>
                    <a:pt x="10745851" y="98933"/>
                    <a:pt x="10745851" y="220980"/>
                  </a:cubicBezTo>
                  <a:lnTo>
                    <a:pt x="10745851" y="2283079"/>
                  </a:lnTo>
                  <a:cubicBezTo>
                    <a:pt x="10745851" y="2405126"/>
                    <a:pt x="10646918" y="2504059"/>
                    <a:pt x="10524871" y="2504059"/>
                  </a:cubicBezTo>
                  <a:lnTo>
                    <a:pt x="220980" y="2504059"/>
                  </a:lnTo>
                  <a:cubicBezTo>
                    <a:pt x="98933" y="2504059"/>
                    <a:pt x="0" y="2405126"/>
                    <a:pt x="0" y="2283079"/>
                  </a:cubicBezTo>
                  <a:close/>
                </a:path>
              </a:pathLst>
            </a:custGeom>
            <a:solidFill>
              <a:srgbClr val="E8F5EE"/>
            </a:solidFill>
            <a:ln w="12700" cap="sq">
              <a:solidFill>
                <a:srgbClr val="CCDDCC"/>
              </a:solidFill>
              <a:prstDash val="solid"/>
              <a:miter/>
            </a:ln>
          </p:spPr>
        </p:sp>
      </p:grpSp>
      <p:grpSp>
        <p:nvGrpSpPr>
          <p:cNvPr name="Group 87" id="87"/>
          <p:cNvGrpSpPr/>
          <p:nvPr/>
        </p:nvGrpSpPr>
        <p:grpSpPr>
          <a:xfrm rot="0">
            <a:off x="11068050" y="7844152"/>
            <a:ext cx="6583680" cy="1758107"/>
            <a:chOff x="0" y="0"/>
            <a:chExt cx="8778240" cy="2344142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8778240" cy="2344142"/>
            </a:xfrm>
            <a:custGeom>
              <a:avLst/>
              <a:gdLst/>
              <a:ahLst/>
              <a:cxnLst/>
              <a:rect r="r" b="b" t="t" l="l"/>
              <a:pathLst>
                <a:path h="234414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2344142"/>
                  </a:lnTo>
                  <a:lnTo>
                    <a:pt x="0" y="23441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323" r="0" b="10389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9525"/>
              <a:ext cx="8778240" cy="2353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 b="true">
                  <a:solidFill>
                    <a:srgbClr val="0A4D2E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Ergonomic &amp; Sturdy Design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11064240" y="8960225"/>
            <a:ext cx="6583680" cy="1060704"/>
            <a:chOff x="0" y="0"/>
            <a:chExt cx="8778240" cy="1414272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8778240" cy="1414272"/>
            </a:xfrm>
            <a:custGeom>
              <a:avLst/>
              <a:gdLst/>
              <a:ahLst/>
              <a:cxnLst/>
              <a:rect r="r" b="b" t="t" l="l"/>
              <a:pathLst>
                <a:path h="1414272" w="8778240">
                  <a:moveTo>
                    <a:pt x="0" y="0"/>
                  </a:moveTo>
                  <a:lnTo>
                    <a:pt x="8778240" y="0"/>
                  </a:lnTo>
                  <a:lnTo>
                    <a:pt x="8778240" y="1414272"/>
                  </a:lnTo>
                  <a:lnTo>
                    <a:pt x="0" y="1414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0941" r="0" b="-70941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-76200"/>
              <a:ext cx="8778240" cy="14904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000">
                  <a:solidFill>
                    <a:srgbClr val="2B2B2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Excellent Manufacturing Design to ensure Longitivity &amp; Durability</a:t>
              </a:r>
            </a:p>
          </p:txBody>
        </p:sp>
      </p:grpSp>
      <p:sp>
        <p:nvSpPr>
          <p:cNvPr name="Freeform 93" id="93"/>
          <p:cNvSpPr/>
          <p:nvPr/>
        </p:nvSpPr>
        <p:spPr>
          <a:xfrm flipH="false" flipV="false" rot="0">
            <a:off x="10161377" y="4526493"/>
            <a:ext cx="617007" cy="617007"/>
          </a:xfrm>
          <a:custGeom>
            <a:avLst/>
            <a:gdLst/>
            <a:ahLst/>
            <a:cxnLst/>
            <a:rect r="r" b="b" t="t" l="l"/>
            <a:pathLst>
              <a:path h="617007" w="617007">
                <a:moveTo>
                  <a:pt x="0" y="0"/>
                </a:moveTo>
                <a:lnTo>
                  <a:pt x="617006" y="0"/>
                </a:lnTo>
                <a:lnTo>
                  <a:pt x="617006" y="617007"/>
                </a:lnTo>
                <a:lnTo>
                  <a:pt x="0" y="6170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4" id="94"/>
          <p:cNvSpPr/>
          <p:nvPr/>
        </p:nvSpPr>
        <p:spPr>
          <a:xfrm flipH="false" flipV="false" rot="0">
            <a:off x="710357" y="2326493"/>
            <a:ext cx="636686" cy="617007"/>
          </a:xfrm>
          <a:custGeom>
            <a:avLst/>
            <a:gdLst/>
            <a:ahLst/>
            <a:cxnLst/>
            <a:rect r="r" b="b" t="t" l="l"/>
            <a:pathLst>
              <a:path h="617007" w="636686">
                <a:moveTo>
                  <a:pt x="0" y="0"/>
                </a:moveTo>
                <a:lnTo>
                  <a:pt x="636686" y="0"/>
                </a:lnTo>
                <a:lnTo>
                  <a:pt x="636686" y="617006"/>
                </a:lnTo>
                <a:lnTo>
                  <a:pt x="0" y="6170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5" id="95"/>
          <p:cNvSpPr/>
          <p:nvPr/>
        </p:nvSpPr>
        <p:spPr>
          <a:xfrm flipH="false" flipV="false" rot="0">
            <a:off x="10161377" y="8867954"/>
            <a:ext cx="552577" cy="622622"/>
          </a:xfrm>
          <a:custGeom>
            <a:avLst/>
            <a:gdLst/>
            <a:ahLst/>
            <a:cxnLst/>
            <a:rect r="r" b="b" t="t" l="l"/>
            <a:pathLst>
              <a:path h="622622" w="552577">
                <a:moveTo>
                  <a:pt x="0" y="0"/>
                </a:moveTo>
                <a:lnTo>
                  <a:pt x="552577" y="0"/>
                </a:lnTo>
                <a:lnTo>
                  <a:pt x="552577" y="622623"/>
                </a:lnTo>
                <a:lnTo>
                  <a:pt x="0" y="6226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62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" y="457200"/>
            <a:ext cx="9144000" cy="1188720"/>
            <a:chOff x="0" y="0"/>
            <a:chExt cx="12192000" cy="15849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200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9884" r="0" b="-99884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2192000" cy="159448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40"/>
                </a:lnSpc>
              </a:pPr>
              <a:r>
                <a:rPr lang="en-US" b="true" sz="5200" spc="600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BENEFITS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" y="1591056"/>
            <a:ext cx="14630400" cy="640080"/>
            <a:chOff x="0" y="0"/>
            <a:chExt cx="19507200" cy="8534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507200" cy="853440"/>
            </a:xfrm>
            <a:custGeom>
              <a:avLst/>
              <a:gdLst/>
              <a:ahLst/>
              <a:cxnLst/>
              <a:rect r="r" b="b" t="t" l="l"/>
              <a:pathLst>
                <a:path h="853440" w="19507200">
                  <a:moveTo>
                    <a:pt x="0" y="0"/>
                  </a:moveTo>
                  <a:lnTo>
                    <a:pt x="19507200" y="0"/>
                  </a:lnTo>
                  <a:lnTo>
                    <a:pt x="19507200" y="853440"/>
                  </a:lnTo>
                  <a:lnTo>
                    <a:pt x="0" y="85344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9507200" cy="89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What You Gain with the SWEEP1650E?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01703" y="2273303"/>
            <a:ext cx="4597403" cy="116843"/>
            <a:chOff x="0" y="0"/>
            <a:chExt cx="6129871" cy="15579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129909" cy="155829"/>
            </a:xfrm>
            <a:custGeom>
              <a:avLst/>
              <a:gdLst/>
              <a:ahLst/>
              <a:cxnLst/>
              <a:rect r="r" b="b" t="t" l="l"/>
              <a:pathLst>
                <a:path h="155829" w="6129909">
                  <a:moveTo>
                    <a:pt x="0" y="0"/>
                  </a:moveTo>
                  <a:lnTo>
                    <a:pt x="6129909" y="0"/>
                  </a:lnTo>
                  <a:lnTo>
                    <a:pt x="6129909" y="155829"/>
                  </a:lnTo>
                  <a:lnTo>
                    <a:pt x="0" y="155829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3703303" y="-927097"/>
            <a:ext cx="6426203" cy="6426203"/>
            <a:chOff x="0" y="0"/>
            <a:chExt cx="8568271" cy="856827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568309" cy="8568309"/>
            </a:xfrm>
            <a:custGeom>
              <a:avLst/>
              <a:gdLst/>
              <a:ahLst/>
              <a:cxnLst/>
              <a:rect r="r" b="b" t="t" l="l"/>
              <a:pathLst>
                <a:path h="8568309" w="8568309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cubicBezTo>
                    <a:pt x="6650101" y="0"/>
                    <a:pt x="8568309" y="1918081"/>
                    <a:pt x="8568309" y="4284091"/>
                  </a:cubicBezTo>
                  <a:cubicBezTo>
                    <a:pt x="8568309" y="6650101"/>
                    <a:pt x="6650228" y="8568309"/>
                    <a:pt x="4284091" y="8568309"/>
                  </a:cubicBezTo>
                  <a:cubicBezTo>
                    <a:pt x="1917953" y="8568309"/>
                    <a:pt x="0" y="6650228"/>
                    <a:pt x="0" y="4284091"/>
                  </a:cubicBezTo>
                  <a:close/>
                </a:path>
              </a:pathLst>
            </a:custGeom>
            <a:solidFill>
              <a:srgbClr val="F4F4F4">
                <a:alpha val="15686"/>
              </a:srgbClr>
            </a:solidFill>
            <a:ln w="25400" cap="sq">
              <a:solidFill>
                <a:srgbClr val="1A7A45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542287" y="2736847"/>
            <a:ext cx="5590537" cy="3395977"/>
            <a:chOff x="0" y="0"/>
            <a:chExt cx="7454049" cy="452796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68096" y="3017520"/>
            <a:ext cx="1097280" cy="1097280"/>
            <a:chOff x="0" y="0"/>
            <a:chExt cx="1463040" cy="14630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🌿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865376" y="3017520"/>
            <a:ext cx="4023360" cy="822960"/>
            <a:chOff x="0" y="0"/>
            <a:chExt cx="5364480" cy="10972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5260" r="0" b="-4526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Eco-Friendly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68096" y="3931920"/>
            <a:ext cx="5120640" cy="2011680"/>
            <a:chOff x="0" y="0"/>
            <a:chExt cx="6827520" cy="26822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04" t="0" r="-404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Zero emissions operation. No fuel, no exhaust – a truly green machine for sustainable campuses.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431023" y="2736847"/>
            <a:ext cx="5590537" cy="3395977"/>
            <a:chOff x="0" y="0"/>
            <a:chExt cx="7454049" cy="452796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6656832" y="3017520"/>
            <a:ext cx="1097280" cy="1097280"/>
            <a:chOff x="0" y="0"/>
            <a:chExt cx="1463040" cy="14630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🔇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754112" y="3017520"/>
            <a:ext cx="4023360" cy="822960"/>
            <a:chOff x="0" y="0"/>
            <a:chExt cx="5364480" cy="109728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Noise-Free Operation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6656832" y="3931920"/>
            <a:ext cx="5120640" cy="2011680"/>
            <a:chOff x="0" y="0"/>
            <a:chExt cx="6827520" cy="26822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Ultra-quiet electric drive ensures no noise pollution – perfect for hospitals, schools &amp; offices.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319759" y="2736847"/>
            <a:ext cx="5590537" cy="3395977"/>
            <a:chOff x="0" y="0"/>
            <a:chExt cx="7454049" cy="452796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2545568" y="3017520"/>
            <a:ext cx="1097280" cy="1097280"/>
            <a:chOff x="0" y="0"/>
            <a:chExt cx="1463040" cy="14630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💨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642848" y="3017520"/>
            <a:ext cx="4023360" cy="822960"/>
            <a:chOff x="0" y="0"/>
            <a:chExt cx="5364480" cy="109728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5260" r="0" b="-4526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Dust-Free Sweeping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2564485" y="3840480"/>
            <a:ext cx="5120640" cy="2011680"/>
            <a:chOff x="0" y="0"/>
            <a:chExt cx="6827520" cy="268224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20m bar vacuum blower captures fine dust – no secondary pollution, just clean air.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542287" y="6577327"/>
            <a:ext cx="5590537" cy="3395977"/>
            <a:chOff x="0" y="0"/>
            <a:chExt cx="7454049" cy="452796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768096" y="6858000"/>
            <a:ext cx="1097280" cy="1097280"/>
            <a:chOff x="0" y="0"/>
            <a:chExt cx="1463040" cy="146304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⏱️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865376" y="6858000"/>
            <a:ext cx="4023360" cy="822960"/>
            <a:chOff x="0" y="0"/>
            <a:chExt cx="5364480" cy="109728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5260" r="0" b="-45260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Time Efficient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786508" y="7675874"/>
            <a:ext cx="5120640" cy="2011680"/>
            <a:chOff x="0" y="0"/>
            <a:chExt cx="6827520" cy="268224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04" t="0" r="-404" b="0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18,150 m²/hr @11kmph capacity completes large jobs in a fraction of the time of manual cleaning.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6431023" y="6577327"/>
            <a:ext cx="5590537" cy="3395977"/>
            <a:chOff x="0" y="0"/>
            <a:chExt cx="7454049" cy="452796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6656832" y="6858000"/>
            <a:ext cx="1097280" cy="1097280"/>
            <a:chOff x="0" y="0"/>
            <a:chExt cx="1463040" cy="146304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💸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754112" y="6858000"/>
            <a:ext cx="4023360" cy="822960"/>
            <a:chOff x="0" y="0"/>
            <a:chExt cx="5364480" cy="109728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Cost Effective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6665971" y="7680960"/>
            <a:ext cx="5120640" cy="2011680"/>
            <a:chOff x="0" y="0"/>
            <a:chExt cx="6827520" cy="268224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04" t="0" r="-404" b="0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Low operation costs vs other Modes. Minimal maintenance with reduced Overheads in Long term goals and reduced Carbon foot prints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12319759" y="6577327"/>
            <a:ext cx="5590537" cy="3395977"/>
            <a:chOff x="0" y="0"/>
            <a:chExt cx="7454049" cy="4527969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7454011" cy="4527931"/>
            </a:xfrm>
            <a:custGeom>
              <a:avLst/>
              <a:gdLst/>
              <a:ahLst/>
              <a:cxnLst/>
              <a:rect r="r" b="b" t="t" l="l"/>
              <a:pathLst>
                <a:path h="4527931" w="7454011">
                  <a:moveTo>
                    <a:pt x="0" y="293624"/>
                  </a:moveTo>
                  <a:cubicBezTo>
                    <a:pt x="0" y="131445"/>
                    <a:pt x="131445" y="0"/>
                    <a:pt x="293624" y="0"/>
                  </a:cubicBezTo>
                  <a:lnTo>
                    <a:pt x="7160387" y="0"/>
                  </a:lnTo>
                  <a:cubicBezTo>
                    <a:pt x="7322566" y="0"/>
                    <a:pt x="7454011" y="131445"/>
                    <a:pt x="7454011" y="293624"/>
                  </a:cubicBezTo>
                  <a:lnTo>
                    <a:pt x="7454011" y="4234307"/>
                  </a:lnTo>
                  <a:cubicBezTo>
                    <a:pt x="7454011" y="4396486"/>
                    <a:pt x="7322566" y="4527931"/>
                    <a:pt x="7160387" y="4527931"/>
                  </a:cubicBezTo>
                  <a:lnTo>
                    <a:pt x="293624" y="4527931"/>
                  </a:lnTo>
                  <a:cubicBezTo>
                    <a:pt x="131445" y="4527931"/>
                    <a:pt x="0" y="4396486"/>
                    <a:pt x="0" y="4234307"/>
                  </a:cubicBezTo>
                  <a:close/>
                </a:path>
              </a:pathLst>
            </a:custGeom>
            <a:solidFill>
              <a:srgbClr val="FFFFFF">
                <a:alpha val="63922"/>
              </a:srgbClr>
            </a:solidFill>
            <a:ln w="12700" cap="sq">
              <a:solidFill>
                <a:srgbClr val="D4A017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12545568" y="6858000"/>
            <a:ext cx="1097280" cy="1097280"/>
            <a:chOff x="0" y="0"/>
            <a:chExt cx="1463040" cy="146304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76200"/>
              <a:ext cx="1463040" cy="15392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♻️</a:t>
              </a: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13642848" y="6858000"/>
            <a:ext cx="4023360" cy="822960"/>
            <a:chOff x="0" y="0"/>
            <a:chExt cx="5364480" cy="109728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53644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5260" r="0" b="-45260"/>
              </a:stretch>
            </a:blipFill>
          </p:spPr>
        </p:sp>
        <p:sp>
          <p:nvSpPr>
            <p:cNvPr name="TextBox 74" id="74"/>
            <p:cNvSpPr txBox="true"/>
            <p:nvPr/>
          </p:nvSpPr>
          <p:spPr>
            <a:xfrm>
              <a:off x="0" y="-19050"/>
              <a:ext cx="5364480" cy="1116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Sustainable Future</a:t>
              </a: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12564485" y="7680960"/>
            <a:ext cx="5120640" cy="2011680"/>
            <a:chOff x="0" y="0"/>
            <a:chExt cx="6827520" cy="268224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6827520" cy="2682240"/>
            </a:xfrm>
            <a:custGeom>
              <a:avLst/>
              <a:gdLst/>
              <a:ahLst/>
              <a:cxnLst/>
              <a:rect r="r" b="b" t="t" l="l"/>
              <a:pathLst>
                <a:path h="268224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104775"/>
              <a:ext cx="6827520" cy="27870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50"/>
                </a:lnSpc>
              </a:pPr>
              <a:r>
                <a:rPr lang="en-US" sz="21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Battery-powered operation aligns with corporate ESG goals and green building certifications.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64406" cy="10287000"/>
          </a:xfrm>
          <a:custGeom>
            <a:avLst/>
            <a:gdLst/>
            <a:ahLst/>
            <a:cxnLst/>
            <a:rect r="r" b="b" t="t" l="l"/>
            <a:pathLst>
              <a:path h="10287000" w="18264406">
                <a:moveTo>
                  <a:pt x="0" y="0"/>
                </a:moveTo>
                <a:lnTo>
                  <a:pt x="18264406" y="0"/>
                </a:lnTo>
                <a:lnTo>
                  <a:pt x="182644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07" r="0" b="-1280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81235" y="-29546"/>
            <a:ext cx="6004398" cy="2116492"/>
          </a:xfrm>
          <a:custGeom>
            <a:avLst/>
            <a:gdLst/>
            <a:ahLst/>
            <a:cxnLst/>
            <a:rect r="r" b="b" t="t" l="l"/>
            <a:pathLst>
              <a:path h="2116492" w="6004398">
                <a:moveTo>
                  <a:pt x="0" y="0"/>
                </a:moveTo>
                <a:lnTo>
                  <a:pt x="6004398" y="0"/>
                </a:lnTo>
                <a:lnTo>
                  <a:pt x="6004398" y="2116492"/>
                </a:lnTo>
                <a:lnTo>
                  <a:pt x="0" y="21164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0374" r="0" b="-9332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409637" y="7360998"/>
            <a:ext cx="14601194" cy="2926002"/>
            <a:chOff x="0" y="0"/>
            <a:chExt cx="3731333" cy="74773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731333" cy="747739"/>
            </a:xfrm>
            <a:custGeom>
              <a:avLst/>
              <a:gdLst/>
              <a:ahLst/>
              <a:cxnLst/>
              <a:rect r="r" b="b" t="t" l="l"/>
              <a:pathLst>
                <a:path h="747739" w="3731333">
                  <a:moveTo>
                    <a:pt x="15377" y="0"/>
                  </a:moveTo>
                  <a:lnTo>
                    <a:pt x="3715957" y="0"/>
                  </a:lnTo>
                  <a:cubicBezTo>
                    <a:pt x="3720035" y="0"/>
                    <a:pt x="3723946" y="1620"/>
                    <a:pt x="3726829" y="4504"/>
                  </a:cubicBezTo>
                  <a:cubicBezTo>
                    <a:pt x="3729713" y="7387"/>
                    <a:pt x="3731333" y="11298"/>
                    <a:pt x="3731333" y="15377"/>
                  </a:cubicBezTo>
                  <a:lnTo>
                    <a:pt x="3731333" y="732363"/>
                  </a:lnTo>
                  <a:cubicBezTo>
                    <a:pt x="3731333" y="736441"/>
                    <a:pt x="3729713" y="740352"/>
                    <a:pt x="3726829" y="743236"/>
                  </a:cubicBezTo>
                  <a:cubicBezTo>
                    <a:pt x="3723946" y="746119"/>
                    <a:pt x="3720035" y="747739"/>
                    <a:pt x="3715957" y="747739"/>
                  </a:cubicBezTo>
                  <a:lnTo>
                    <a:pt x="15377" y="747739"/>
                  </a:lnTo>
                  <a:cubicBezTo>
                    <a:pt x="11298" y="747739"/>
                    <a:pt x="7387" y="746119"/>
                    <a:pt x="4504" y="743236"/>
                  </a:cubicBezTo>
                  <a:cubicBezTo>
                    <a:pt x="1620" y="740352"/>
                    <a:pt x="0" y="736441"/>
                    <a:pt x="0" y="732363"/>
                  </a:cubicBezTo>
                  <a:lnTo>
                    <a:pt x="0" y="15377"/>
                  </a:lnTo>
                  <a:cubicBezTo>
                    <a:pt x="0" y="11298"/>
                    <a:pt x="1620" y="7387"/>
                    <a:pt x="4504" y="4504"/>
                  </a:cubicBezTo>
                  <a:cubicBezTo>
                    <a:pt x="7387" y="1620"/>
                    <a:pt x="11298" y="0"/>
                    <a:pt x="153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33350"/>
              <a:ext cx="3731333" cy="881089"/>
            </a:xfrm>
            <a:prstGeom prst="rect">
              <a:avLst/>
            </a:prstGeom>
          </p:spPr>
          <p:txBody>
            <a:bodyPr anchor="ctr" rtlCol="false" tIns="22791" lIns="22791" bIns="22791" rIns="22791"/>
            <a:lstStyle/>
            <a:p>
              <a:pPr algn="ctr">
                <a:lnSpc>
                  <a:spcPts val="5163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8698494" y="7579549"/>
            <a:ext cx="2023481" cy="608528"/>
          </a:xfrm>
          <a:custGeom>
            <a:avLst/>
            <a:gdLst/>
            <a:ahLst/>
            <a:cxnLst/>
            <a:rect r="r" b="b" t="t" l="l"/>
            <a:pathLst>
              <a:path h="608528" w="2023481">
                <a:moveTo>
                  <a:pt x="0" y="0"/>
                </a:moveTo>
                <a:lnTo>
                  <a:pt x="2023481" y="0"/>
                </a:lnTo>
                <a:lnTo>
                  <a:pt x="2023481" y="608528"/>
                </a:lnTo>
                <a:lnTo>
                  <a:pt x="0" y="6085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348520" y="8841259"/>
            <a:ext cx="418729" cy="418729"/>
          </a:xfrm>
          <a:custGeom>
            <a:avLst/>
            <a:gdLst/>
            <a:ahLst/>
            <a:cxnLst/>
            <a:rect r="r" b="b" t="t" l="l"/>
            <a:pathLst>
              <a:path h="418729" w="418729">
                <a:moveTo>
                  <a:pt x="0" y="0"/>
                </a:moveTo>
                <a:lnTo>
                  <a:pt x="418729" y="0"/>
                </a:lnTo>
                <a:lnTo>
                  <a:pt x="418729" y="418729"/>
                </a:lnTo>
                <a:lnTo>
                  <a:pt x="0" y="4187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842943" y="8874075"/>
            <a:ext cx="391548" cy="391548"/>
          </a:xfrm>
          <a:custGeom>
            <a:avLst/>
            <a:gdLst/>
            <a:ahLst/>
            <a:cxnLst/>
            <a:rect r="r" b="b" t="t" l="l"/>
            <a:pathLst>
              <a:path h="391548" w="391548">
                <a:moveTo>
                  <a:pt x="0" y="0"/>
                </a:moveTo>
                <a:lnTo>
                  <a:pt x="391548" y="0"/>
                </a:lnTo>
                <a:lnTo>
                  <a:pt x="391548" y="391548"/>
                </a:lnTo>
                <a:lnTo>
                  <a:pt x="0" y="3915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900123" y="8841259"/>
            <a:ext cx="409635" cy="409635"/>
          </a:xfrm>
          <a:custGeom>
            <a:avLst/>
            <a:gdLst/>
            <a:ahLst/>
            <a:cxnLst/>
            <a:rect r="r" b="b" t="t" l="l"/>
            <a:pathLst>
              <a:path h="409635" w="409635">
                <a:moveTo>
                  <a:pt x="0" y="0"/>
                </a:moveTo>
                <a:lnTo>
                  <a:pt x="409634" y="0"/>
                </a:lnTo>
                <a:lnTo>
                  <a:pt x="409634" y="409635"/>
                </a:lnTo>
                <a:lnTo>
                  <a:pt x="0" y="4096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049013" y="9376462"/>
            <a:ext cx="287271" cy="437746"/>
          </a:xfrm>
          <a:custGeom>
            <a:avLst/>
            <a:gdLst/>
            <a:ahLst/>
            <a:cxnLst/>
            <a:rect r="r" b="b" t="t" l="l"/>
            <a:pathLst>
              <a:path h="437746" w="287271">
                <a:moveTo>
                  <a:pt x="0" y="0"/>
                </a:moveTo>
                <a:lnTo>
                  <a:pt x="287270" y="0"/>
                </a:lnTo>
                <a:lnTo>
                  <a:pt x="287270" y="437745"/>
                </a:lnTo>
                <a:lnTo>
                  <a:pt x="0" y="43774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6484694" y="5100098"/>
            <a:ext cx="10379950" cy="1183923"/>
            <a:chOff x="0" y="0"/>
            <a:chExt cx="13839933" cy="157856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13839933" cy="1569707"/>
              <a:chOff x="0" y="0"/>
              <a:chExt cx="2012642" cy="228271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012642" cy="228271"/>
              </a:xfrm>
              <a:custGeom>
                <a:avLst/>
                <a:gdLst/>
                <a:ahLst/>
                <a:cxnLst/>
                <a:rect r="r" b="b" t="t" l="l"/>
                <a:pathLst>
                  <a:path h="228271" w="2012642">
                    <a:moveTo>
                      <a:pt x="0" y="0"/>
                    </a:moveTo>
                    <a:lnTo>
                      <a:pt x="2012642" y="0"/>
                    </a:lnTo>
                    <a:lnTo>
                      <a:pt x="2012642" y="228271"/>
                    </a:lnTo>
                    <a:lnTo>
                      <a:pt x="0" y="22827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2012642" cy="266371"/>
              </a:xfrm>
              <a:prstGeom prst="rect">
                <a:avLst/>
              </a:prstGeom>
            </p:spPr>
            <p:txBody>
              <a:bodyPr anchor="ctr" rtlCol="false" tIns="50673" lIns="50673" bIns="50673" rIns="50673"/>
              <a:lstStyle/>
              <a:p>
                <a:pPr algn="ctr">
                  <a:lnSpc>
                    <a:spcPts val="203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0"/>
              <a:ext cx="13839933" cy="1569707"/>
              <a:chOff x="0" y="0"/>
              <a:chExt cx="2012642" cy="228271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2012642" cy="228271"/>
              </a:xfrm>
              <a:custGeom>
                <a:avLst/>
                <a:gdLst/>
                <a:ahLst/>
                <a:cxnLst/>
                <a:rect r="r" b="b" t="t" l="l"/>
                <a:pathLst>
                  <a:path h="228271" w="2012642">
                    <a:moveTo>
                      <a:pt x="0" y="0"/>
                    </a:moveTo>
                    <a:lnTo>
                      <a:pt x="2012642" y="0"/>
                    </a:lnTo>
                    <a:lnTo>
                      <a:pt x="2012642" y="228271"/>
                    </a:lnTo>
                    <a:lnTo>
                      <a:pt x="0" y="228271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E7441B"/>
                </a:solidFill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2012642" cy="266371"/>
              </a:xfrm>
              <a:prstGeom prst="rect">
                <a:avLst/>
              </a:prstGeom>
            </p:spPr>
            <p:txBody>
              <a:bodyPr anchor="ctr" rtlCol="false" tIns="50673" lIns="50673" bIns="50673" rIns="50673"/>
              <a:lstStyle/>
              <a:p>
                <a:pPr algn="ctr">
                  <a:lnSpc>
                    <a:spcPts val="2030"/>
                  </a:lnSpc>
                </a:pPr>
              </a:p>
            </p:txBody>
          </p:sp>
        </p:grpSp>
        <p:sp>
          <p:nvSpPr>
            <p:cNvPr name="AutoShape 19" id="19"/>
            <p:cNvSpPr/>
            <p:nvPr/>
          </p:nvSpPr>
          <p:spPr>
            <a:xfrm>
              <a:off x="2293363" y="166649"/>
              <a:ext cx="0" cy="1236410"/>
            </a:xfrm>
            <a:prstGeom prst="line">
              <a:avLst/>
            </a:prstGeom>
            <a:ln cap="flat" w="2288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>
              <a:off x="4652890" y="174243"/>
              <a:ext cx="0" cy="1236410"/>
            </a:xfrm>
            <a:prstGeom prst="line">
              <a:avLst/>
            </a:prstGeom>
            <a:ln cap="flat" w="2288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>
              <a:off x="7311229" y="178475"/>
              <a:ext cx="0" cy="1236410"/>
            </a:xfrm>
            <a:prstGeom prst="line">
              <a:avLst/>
            </a:prstGeom>
            <a:ln cap="flat" w="2288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>
              <a:off x="10796993" y="174243"/>
              <a:ext cx="0" cy="1236410"/>
            </a:xfrm>
            <a:prstGeom prst="line">
              <a:avLst/>
            </a:prstGeom>
            <a:ln cap="flat" w="2288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67654" y="0"/>
              <a:ext cx="1578564" cy="1578564"/>
            </a:xfrm>
            <a:custGeom>
              <a:avLst/>
              <a:gdLst/>
              <a:ahLst/>
              <a:cxnLst/>
              <a:rect r="r" b="b" t="t" l="l"/>
              <a:pathLst>
                <a:path h="1578564" w="1578564">
                  <a:moveTo>
                    <a:pt x="0" y="0"/>
                  </a:moveTo>
                  <a:lnTo>
                    <a:pt x="1578565" y="0"/>
                  </a:lnTo>
                  <a:lnTo>
                    <a:pt x="1578565" y="1578564"/>
                  </a:lnTo>
                  <a:lnTo>
                    <a:pt x="0" y="1578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746072" y="264977"/>
              <a:ext cx="1454108" cy="1054941"/>
            </a:xfrm>
            <a:custGeom>
              <a:avLst/>
              <a:gdLst/>
              <a:ahLst/>
              <a:cxnLst/>
              <a:rect r="r" b="b" t="t" l="l"/>
              <a:pathLst>
                <a:path h="1054941" w="1454108">
                  <a:moveTo>
                    <a:pt x="0" y="0"/>
                  </a:moveTo>
                  <a:lnTo>
                    <a:pt x="1454109" y="0"/>
                  </a:lnTo>
                  <a:lnTo>
                    <a:pt x="1454109" y="1054942"/>
                  </a:lnTo>
                  <a:lnTo>
                    <a:pt x="0" y="10549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5063029" y="264977"/>
              <a:ext cx="1838061" cy="1070160"/>
            </a:xfrm>
            <a:custGeom>
              <a:avLst/>
              <a:gdLst/>
              <a:ahLst/>
              <a:cxnLst/>
              <a:rect r="r" b="b" t="t" l="l"/>
              <a:pathLst>
                <a:path h="1070160" w="1838061">
                  <a:moveTo>
                    <a:pt x="0" y="0"/>
                  </a:moveTo>
                  <a:lnTo>
                    <a:pt x="1838061" y="0"/>
                  </a:lnTo>
                  <a:lnTo>
                    <a:pt x="1838061" y="1070160"/>
                  </a:lnTo>
                  <a:lnTo>
                    <a:pt x="0" y="1070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0945400" y="200400"/>
              <a:ext cx="2639494" cy="1177764"/>
            </a:xfrm>
            <a:custGeom>
              <a:avLst/>
              <a:gdLst/>
              <a:ahLst/>
              <a:cxnLst/>
              <a:rect r="r" b="b" t="t" l="l"/>
              <a:pathLst>
                <a:path h="1177764" w="2639494">
                  <a:moveTo>
                    <a:pt x="0" y="0"/>
                  </a:moveTo>
                  <a:lnTo>
                    <a:pt x="2639494" y="0"/>
                  </a:lnTo>
                  <a:lnTo>
                    <a:pt x="2639494" y="1177764"/>
                  </a:lnTo>
                  <a:lnTo>
                    <a:pt x="0" y="1177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12558399" y="5248001"/>
            <a:ext cx="1502717" cy="888117"/>
          </a:xfrm>
          <a:custGeom>
            <a:avLst/>
            <a:gdLst/>
            <a:ahLst/>
            <a:cxnLst/>
            <a:rect r="r" b="b" t="t" l="l"/>
            <a:pathLst>
              <a:path h="888117" w="1502717">
                <a:moveTo>
                  <a:pt x="0" y="0"/>
                </a:moveTo>
                <a:lnTo>
                  <a:pt x="1502716" y="0"/>
                </a:lnTo>
                <a:lnTo>
                  <a:pt x="1502716" y="888117"/>
                </a:lnTo>
                <a:lnTo>
                  <a:pt x="0" y="88811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25652" r="0" b="-43549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6297826" y="2046145"/>
            <a:ext cx="10566818" cy="254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0012"/>
              </a:lnSpc>
            </a:pPr>
            <a:r>
              <a:rPr lang="en-US" b="true" sz="7152" spc="486">
                <a:solidFill>
                  <a:srgbClr val="353535"/>
                </a:solidFill>
                <a:latin typeface="Poppins Bold"/>
                <a:ea typeface="Poppins Bold"/>
                <a:cs typeface="Poppins Bold"/>
                <a:sym typeface="Poppins Bold"/>
              </a:rPr>
              <a:t>A COMPLETE </a:t>
            </a:r>
          </a:p>
          <a:p>
            <a:pPr algn="r">
              <a:lnSpc>
                <a:spcPts val="10012"/>
              </a:lnSpc>
            </a:pPr>
            <a:r>
              <a:rPr lang="en-US" b="true" sz="7152" spc="486">
                <a:solidFill>
                  <a:srgbClr val="353535"/>
                </a:solidFill>
                <a:latin typeface="Poppins Bold"/>
                <a:ea typeface="Poppins Bold"/>
                <a:cs typeface="Poppins Bold"/>
                <a:sym typeface="Poppins Bold"/>
              </a:rPr>
              <a:t>CLEANING SOLUTION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234491" y="8832558"/>
            <a:ext cx="4826503" cy="392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8"/>
              </a:lnSpc>
            </a:pPr>
            <a:r>
              <a:rPr lang="en-US" b="true" sz="1890" spc="102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+91 98940 87400 | +91 98946 83031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767249" y="8804700"/>
            <a:ext cx="3940182" cy="387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b="true" sz="1888" spc="10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exports@suvidsolutions.com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309757" y="8781953"/>
            <a:ext cx="3360887" cy="39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7"/>
              </a:lnSpc>
            </a:pPr>
            <a:r>
              <a:rPr lang="en-US" b="true" sz="1889" spc="102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www.suvidsolutions.com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8489887" y="8254149"/>
            <a:ext cx="2539440" cy="430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44"/>
              </a:lnSpc>
            </a:pPr>
            <a:r>
              <a:rPr lang="en-US" b="true" sz="2025">
                <a:solidFill>
                  <a:srgbClr val="EC5E05"/>
                </a:solidFill>
                <a:latin typeface="Poppins Bold"/>
                <a:ea typeface="Poppins Bold"/>
                <a:cs typeface="Poppins Bold"/>
                <a:sym typeface="Poppins Bold"/>
              </a:rPr>
              <a:t>FOR MORE DETAILS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192648" y="9356341"/>
            <a:ext cx="9539496" cy="810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7"/>
              </a:lnSpc>
            </a:pPr>
            <a:r>
              <a:rPr lang="en-US" b="true" sz="1889" spc="102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SUVID Solutions Private Limited, 136, Sesi Avenue,  Nehru Nagar West, Coimbatore - 641014, INDIA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DAHNRIaa9aM</dc:identifier>
  <dcterms:modified xsi:type="dcterms:W3CDTF">2011-08-01T06:04:30Z</dcterms:modified>
  <cp:revision>1</cp:revision>
  <dc:title>SUVID1650E</dc:title>
</cp:coreProperties>
</file>